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9" r:id="rId4"/>
    <p:sldId id="273" r:id="rId5"/>
    <p:sldId id="260" r:id="rId6"/>
    <p:sldId id="277" r:id="rId7"/>
    <p:sldId id="278" r:id="rId8"/>
    <p:sldId id="279" r:id="rId9"/>
    <p:sldId id="284" r:id="rId10"/>
    <p:sldId id="285" r:id="rId11"/>
    <p:sldId id="289" r:id="rId12"/>
    <p:sldId id="297" r:id="rId13"/>
    <p:sldId id="280" r:id="rId14"/>
    <p:sldId id="298" r:id="rId15"/>
    <p:sldId id="287" r:id="rId16"/>
    <p:sldId id="281" r:id="rId17"/>
    <p:sldId id="295" r:id="rId18"/>
    <p:sldId id="261" r:id="rId19"/>
    <p:sldId id="296" r:id="rId20"/>
    <p:sldId id="299" r:id="rId21"/>
  </p:sldIdLst>
  <p:sldSz cx="9144000" cy="6858000" type="screen4x3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000099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671" autoAdjust="0"/>
  </p:normalViewPr>
  <p:slideViewPr>
    <p:cSldViewPr>
      <p:cViewPr>
        <p:scale>
          <a:sx n="82" d="100"/>
          <a:sy n="82" d="100"/>
        </p:scale>
        <p:origin x="-105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25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650E7-DC04-4906-A00A-6153CA14EDAA}" type="datetimeFigureOut">
              <a:rPr lang="bg-BG" smtClean="0"/>
              <a:t>28.11.2014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333A-A461-44C6-964B-EC2B84DAE5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615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333A-A461-44C6-964B-EC2B84DAE581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849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23545090-736A-446B-89E9-17572057FBF7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C2ACB460-901B-4A6A-9F0B-A63DDA7CEFA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1F3C172-0FAB-4F7B-9DA8-A5A8DED10505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E58F620C-3EFD-47C1-A66D-1BF27DE1D90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A0C4D0E1-DD17-42C1-A593-EB65B489255C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70DF4EBB-7E60-4FA7-BB85-C3A1C0A0DA2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C4BB01BB-926B-49D6-96E1-0F84D1F963E1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632B2799-026C-4005-8422-C671D1D04B5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3102A429-5269-4890-8EE2-7B023C199FCD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E2608CF5-0BAE-494B-94EE-166D4EB0FA7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37D2590-94AD-4529-86B4-B0ABAB4454D9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C13F0988-F730-4ACE-BE9D-F78C32DC0FE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CC3AF7AD-3240-4387-8F6F-238E395ED573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1EFD520C-C09C-4E2A-84C0-06B96E7D605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1B12CCC-0651-4D01-8FB2-D3AE391BF47B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5E6F7428-07B8-4A50-86AA-557AE5C0FD5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68BF4F71-09AD-4F78-8A0E-61E583155B67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031C17B7-2F9F-4138-9934-CF1762086188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46BA228D-C299-4935-8BB6-DC965EBA23F6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29926B27-9436-4A85-8869-7986CD6FC15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ADDFE223-999E-4C67-B922-9FC8B4ED239F}" type="datetime1">
              <a:rPr lang="en-US"/>
              <a:pPr lvl="0"/>
              <a:t>11/28/2014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B983074-B540-439D-9DAD-6A015F6B6C6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4254" y="11383"/>
            <a:ext cx="9122758" cy="687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1" descr="ESF_logo_smal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96" y="260648"/>
            <a:ext cx="12573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EU_logo_smal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46" y="332656"/>
            <a:ext cx="107632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767535" y="44624"/>
            <a:ext cx="411683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en-US" alt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70200" marR="0" lvl="0" indent="-2870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bg-BG" altLang="en-US" sz="9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Проектът се осъществява с финансовата подкрепа на</a:t>
            </a:r>
            <a:endParaRPr kumimoji="0" lang="en-US" altLang="en-US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70200" marR="0" lvl="0" indent="-2870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bg-BG" altLang="en-US" sz="9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Оперативна програма „Развитие на човешките ресурси” 2007-2013,</a:t>
            </a:r>
            <a:endParaRPr kumimoji="0" lang="en-US" altLang="en-US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70200" marR="0" lvl="0" indent="-2870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bg-BG" altLang="en-US" sz="9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съфинансирана от Европейския социален фонд на Европейския съюз</a:t>
            </a:r>
            <a:endParaRPr kumimoji="0" lang="en-US" altLang="en-US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70200" marR="0" lvl="0" indent="-2870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bg-BG" alt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Инвестира във вашето бъдеще!</a:t>
            </a:r>
            <a:endParaRPr kumimoji="0" lang="en-US" alt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altLang="en-US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star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5840413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105476" y="6350169"/>
            <a:ext cx="293304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bg-BG" sz="1800" b="1" i="1" dirty="0" smtClean="0">
                <a:solidFill>
                  <a:schemeClr val="accent1">
                    <a:lumMod val="75000"/>
                  </a:schemeClr>
                </a:solidFill>
              </a:rPr>
              <a:t>Проект „Като в свой дом”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yala-slatina.com/assets/bb/2014chnst/personal%20klasirane/2/higienist.doc" TargetMode="External"/><Relationship Id="rId3" Type="http://schemas.openxmlformats.org/officeDocument/2006/relationships/hyperlink" Target="http://www.byala-slatina.com/assets/bb/2014chnst/personal%20klasirane/2/logoped.doc" TargetMode="External"/><Relationship Id="rId7" Type="http://schemas.openxmlformats.org/officeDocument/2006/relationships/hyperlink" Target="http://www.byala-slatina.com/assets/bb/2014chnst/personal%20klasirane/2/zdraven%20konsultant.doc" TargetMode="External"/><Relationship Id="rId2" Type="http://schemas.openxmlformats.org/officeDocument/2006/relationships/hyperlink" Target="http://www.byala-slatina.com/assets/bb/2014chnst/personal%20klasirane/psiholog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yala-slatina.com/assets/bb/2014chnst/personal%20klasirane/2/vuzpitatel.doc" TargetMode="External"/><Relationship Id="rId5" Type="http://schemas.openxmlformats.org/officeDocument/2006/relationships/hyperlink" Target="http://www.byala-slatina.com/assets/bb/2014chnst/personal%20klasirane/2/art%20terapevt.doc" TargetMode="External"/><Relationship Id="rId10" Type="http://schemas.openxmlformats.org/officeDocument/2006/relationships/hyperlink" Target="http://www.byala-slatina.com/assets/bb/2014chnst/personal%20klasirane/2/pazach.doc" TargetMode="External"/><Relationship Id="rId4" Type="http://schemas.openxmlformats.org/officeDocument/2006/relationships/hyperlink" Target="http://www.byala-slatina.com/assets/bb/2014chnst/personal%20klasirane/2/rehabilitator.doc" TargetMode="External"/><Relationship Id="rId9" Type="http://schemas.openxmlformats.org/officeDocument/2006/relationships/hyperlink" Target="http://www.byala-slatina.com/assets/bb/2014chnst/personal%20klasirane/2/shofior.do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isbur@abv.b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yala-slatina.com/assets/bb/2014chnst/personal%20klasirane/ognqr.doc" TargetMode="External"/><Relationship Id="rId3" Type="http://schemas.openxmlformats.org/officeDocument/2006/relationships/hyperlink" Target="http://www.byala-slatina.com/assets/bb/2014chnst/personal%20klasirane/sotsialen%20rabotnik.doc" TargetMode="External"/><Relationship Id="rId7" Type="http://schemas.openxmlformats.org/officeDocument/2006/relationships/hyperlink" Target="http://www.byala-slatina.com/assets/bb/2014chnst/personal%20klasirane/schetovoditel.doc" TargetMode="External"/><Relationship Id="rId2" Type="http://schemas.openxmlformats.org/officeDocument/2006/relationships/hyperlink" Target="http://www.byala-slatina.com/assets/bb/2014chnst/personal%20klasirane/rukovoditel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yala-slatina.com/assets/bb/2014chnst/personal%20klasirane/domakin.doc" TargetMode="External"/><Relationship Id="rId5" Type="http://schemas.openxmlformats.org/officeDocument/2006/relationships/hyperlink" Target="http://www.byala-slatina.com/assets/bb/2014chnst/personal%20klasirane/detegledach.doc" TargetMode="External"/><Relationship Id="rId4" Type="http://schemas.openxmlformats.org/officeDocument/2006/relationships/hyperlink" Target="http://www.byala-slatina.com/assets/bb/2014chnst/personal%20klasirane/med.sestra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3568" y="1196748"/>
            <a:ext cx="7772400" cy="511257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/>
              </a:rPr>
              <a:t/>
            </a:r>
            <a:b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/>
              </a:rPr>
              <a:t>ВСТ</a:t>
            </a:r>
            <a:r>
              <a:rPr lang="bg-BG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/>
              </a:rPr>
              <a:t>Ъ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/>
              </a:rPr>
              <a:t>ПИТЕЛНА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/>
              </a:rPr>
              <a:t> </a:t>
            </a:r>
            <a:r>
              <a:rPr lang="bg-BG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/>
              </a:rPr>
              <a:t>ПРЕС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/>
              </a:rPr>
              <a:t>КОНФЕРЕНЦИЯ</a:t>
            </a:r>
            <a:r>
              <a:rPr lang="bg-BG" sz="2800" b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bg-BG" sz="2800" b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</a:br>
            <a:r>
              <a:rPr lang="bg-BG" sz="2800" b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bg-BG" sz="2800" b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</a:br>
            <a:r>
              <a:rPr lang="bg-BG" sz="3200" b="1" i="1" dirty="0" smtClean="0">
                <a:solidFill>
                  <a:srgbClr val="000099"/>
                </a:solidFill>
              </a:rPr>
              <a:t>Проект </a:t>
            </a:r>
            <a:r>
              <a:rPr lang="bg-BG" sz="3200" b="1" i="1" dirty="0">
                <a:solidFill>
                  <a:srgbClr val="000099"/>
                </a:solidFill>
              </a:rPr>
              <a:t>„Като в свой дом</a:t>
            </a:r>
            <a:r>
              <a:rPr lang="bg-BG" sz="3200" b="1" i="1" dirty="0" smtClean="0">
                <a:solidFill>
                  <a:srgbClr val="000099"/>
                </a:solidFill>
              </a:rPr>
              <a:t>”</a:t>
            </a:r>
            <a:r>
              <a:rPr lang="en-US" sz="3200" b="1" i="1" dirty="0" smtClean="0">
                <a:solidFill>
                  <a:srgbClr val="000099"/>
                </a:solidFill>
              </a:rPr>
              <a:t/>
            </a:r>
            <a:br>
              <a:rPr lang="en-US" sz="3200" b="1" i="1" dirty="0" smtClean="0">
                <a:solidFill>
                  <a:srgbClr val="000099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/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bg-BG" sz="2400" b="1" i="1" dirty="0" smtClean="0">
                <a:solidFill>
                  <a:srgbClr val="000099"/>
                </a:solidFill>
              </a:rPr>
              <a:t>BG051PO001-5.2.12-0060-C0001,</a:t>
            </a:r>
            <a:r>
              <a:rPr lang="en-US" sz="2400" b="1" i="1" dirty="0" smtClean="0">
                <a:solidFill>
                  <a:srgbClr val="000099"/>
                </a:solidFill>
              </a:rPr>
              <a:t/>
            </a:r>
            <a:br>
              <a:rPr lang="en-US" sz="2400" b="1" i="1" dirty="0" smtClean="0">
                <a:solidFill>
                  <a:srgbClr val="000099"/>
                </a:solidFill>
              </a:rPr>
            </a:br>
            <a:r>
              <a:rPr lang="bg-BG" sz="2400" b="1" i="1" dirty="0" smtClean="0">
                <a:solidFill>
                  <a:srgbClr val="000099"/>
                </a:solidFill>
              </a:rPr>
              <a:t>по </a:t>
            </a:r>
            <a:r>
              <a:rPr lang="bg-BG" sz="2400" b="1" i="1" dirty="0">
                <a:solidFill>
                  <a:srgbClr val="000099"/>
                </a:solidFill>
              </a:rPr>
              <a:t>процедура за директно предоставяне на безвъзмездна финансова помощ </a:t>
            </a:r>
            <a:r>
              <a:rPr lang="en-US" sz="2400" b="1" i="1" dirty="0" smtClean="0">
                <a:solidFill>
                  <a:srgbClr val="000099"/>
                </a:solidFill>
              </a:rPr>
              <a:t/>
            </a:r>
            <a:br>
              <a:rPr lang="en-US" sz="2400" b="1" i="1" dirty="0" smtClean="0">
                <a:solidFill>
                  <a:srgbClr val="000099"/>
                </a:solidFill>
              </a:rPr>
            </a:br>
            <a:r>
              <a:rPr lang="bg-BG" sz="2400" b="1" i="1" dirty="0" smtClean="0">
                <a:solidFill>
                  <a:srgbClr val="000099"/>
                </a:solidFill>
              </a:rPr>
              <a:t>„</a:t>
            </a:r>
            <a:r>
              <a:rPr lang="bg-BG" sz="2400" b="1" i="1" dirty="0">
                <a:solidFill>
                  <a:srgbClr val="000099"/>
                </a:solidFill>
              </a:rPr>
              <a:t>Да не изоставяме нито едно дете”, </a:t>
            </a:r>
            <a:r>
              <a:rPr lang="en-US" sz="2400" b="1" i="1" dirty="0" smtClean="0">
                <a:solidFill>
                  <a:srgbClr val="000099"/>
                </a:solidFill>
              </a:rPr>
              <a:t/>
            </a:r>
            <a:br>
              <a:rPr lang="en-US" sz="2400" b="1" i="1" dirty="0" smtClean="0">
                <a:solidFill>
                  <a:srgbClr val="000099"/>
                </a:solidFill>
              </a:rPr>
            </a:br>
            <a:r>
              <a:rPr lang="bg-BG" sz="2400" b="1" i="1" dirty="0" smtClean="0">
                <a:solidFill>
                  <a:srgbClr val="000099"/>
                </a:solidFill>
              </a:rPr>
              <a:t>Компонент </a:t>
            </a:r>
            <a:r>
              <a:rPr lang="bg-BG" sz="2400" b="1" i="1" dirty="0">
                <a:solidFill>
                  <a:srgbClr val="000099"/>
                </a:solidFill>
              </a:rPr>
              <a:t>2 „Разкриване на социални услуги в общността” по Оперативна програма „Развитие на човешките ресурси” 2007 – 2013 г.</a:t>
            </a:r>
            <a:r>
              <a:rPr lang="en-US" sz="2400" b="1" i="1" dirty="0">
                <a:solidFill>
                  <a:srgbClr val="000099"/>
                </a:solidFill>
              </a:rPr>
              <a:t/>
            </a:r>
            <a:br>
              <a:rPr lang="en-US" sz="2400" b="1" i="1" dirty="0">
                <a:solidFill>
                  <a:srgbClr val="000099"/>
                </a:solidFill>
              </a:rPr>
            </a:br>
            <a:endParaRPr lang="en-US" sz="24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1235894"/>
            <a:ext cx="8229600" cy="521744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>
                <a:solidFill>
                  <a:srgbClr val="000099"/>
                </a:solidFill>
              </a:rPr>
              <a:t>3. Подбор и </a:t>
            </a:r>
            <a:r>
              <a:rPr lang="ru-RU" sz="2400" b="1" i="1" u="sng" dirty="0" err="1">
                <a:solidFill>
                  <a:srgbClr val="000099"/>
                </a:solidFill>
              </a:rPr>
              <a:t>назначаване</a:t>
            </a:r>
            <a:r>
              <a:rPr lang="ru-RU" sz="2400" b="1" i="1" u="sng" dirty="0">
                <a:solidFill>
                  <a:srgbClr val="000099"/>
                </a:solidFill>
              </a:rPr>
              <a:t> на персонал и </a:t>
            </a:r>
            <a:r>
              <a:rPr lang="ru-RU" sz="2400" b="1" i="1" u="sng" dirty="0" err="1">
                <a:solidFill>
                  <a:srgbClr val="000099"/>
                </a:solidFill>
              </a:rPr>
              <a:t>специалисти</a:t>
            </a:r>
            <a:r>
              <a:rPr lang="ru-RU" sz="2400" b="1" i="1" u="sng" dirty="0">
                <a:solidFill>
                  <a:srgbClr val="000099"/>
                </a:solidFill>
              </a:rPr>
              <a:t>, </a:t>
            </a:r>
            <a:r>
              <a:rPr lang="ru-RU" sz="2400" b="1" i="1" u="sng" dirty="0" err="1">
                <a:solidFill>
                  <a:srgbClr val="000099"/>
                </a:solidFill>
              </a:rPr>
              <a:t>предоставящи</a:t>
            </a:r>
            <a:r>
              <a:rPr lang="ru-RU" sz="2400" b="1" i="1" u="sng" dirty="0">
                <a:solidFill>
                  <a:srgbClr val="000099"/>
                </a:solidFill>
              </a:rPr>
              <a:t> </a:t>
            </a:r>
            <a:r>
              <a:rPr lang="ru-RU" sz="2400" b="1" i="1" u="sng" dirty="0" err="1">
                <a:solidFill>
                  <a:srgbClr val="000099"/>
                </a:solidFill>
              </a:rPr>
              <a:t>подкрепящи</a:t>
            </a:r>
            <a:r>
              <a:rPr lang="ru-RU" sz="2400" b="1" i="1" u="sng" dirty="0">
                <a:solidFill>
                  <a:srgbClr val="000099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дейности</a:t>
            </a:r>
            <a:endParaRPr lang="ru-RU" sz="2400" b="1" i="1" u="sng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Специфична </a:t>
            </a:r>
            <a:r>
              <a:rPr lang="ru-RU" sz="2000" b="1" dirty="0" err="1" smtClean="0">
                <a:solidFill>
                  <a:schemeClr val="tx1"/>
                </a:solidFill>
              </a:rPr>
              <a:t>експертна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помощ</a:t>
            </a:r>
            <a:r>
              <a:rPr lang="ru-RU" sz="2000" b="1" dirty="0" smtClean="0">
                <a:solidFill>
                  <a:schemeClr val="tx1"/>
                </a:solidFill>
              </a:rPr>
              <a:t> за </a:t>
            </a:r>
            <a:r>
              <a:rPr lang="ru-RU" sz="2000" b="1" dirty="0" err="1" smtClean="0">
                <a:solidFill>
                  <a:schemeClr val="tx1"/>
                </a:solidFill>
              </a:rPr>
              <a:t>поддържане</a:t>
            </a:r>
            <a:r>
              <a:rPr lang="ru-RU" sz="2000" b="1" dirty="0" smtClean="0">
                <a:solidFill>
                  <a:schemeClr val="tx1"/>
                </a:solidFill>
              </a:rPr>
              <a:t> на </a:t>
            </a:r>
            <a:r>
              <a:rPr lang="ru-RU" sz="2000" b="1" dirty="0" err="1" smtClean="0">
                <a:solidFill>
                  <a:schemeClr val="tx1"/>
                </a:solidFill>
              </a:rPr>
              <a:t>подкрепящи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дейности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324000">
              <a:spcBef>
                <a:spcPts val="600"/>
              </a:spcBef>
            </a:pPr>
            <a:r>
              <a:rPr lang="ru-RU" sz="2000" b="1" i="1" u="sng" dirty="0" smtClean="0">
                <a:solidFill>
                  <a:srgbClr val="0033CC"/>
                </a:solidFill>
                <a:hlinkClick r:id="rId2"/>
              </a:rPr>
              <a:t>Психолог</a:t>
            </a:r>
            <a:r>
              <a:rPr lang="ru-RU" sz="2000" b="1" i="1" u="sng" dirty="0" smtClean="0">
                <a:solidFill>
                  <a:srgbClr val="0033CC"/>
                </a:solidFill>
              </a:rPr>
              <a:t>; </a:t>
            </a:r>
            <a:endParaRPr lang="ru-RU" sz="2000" b="1" i="1" u="sng" dirty="0">
              <a:solidFill>
                <a:srgbClr val="0033CC"/>
              </a:solidFill>
            </a:endParaRPr>
          </a:p>
          <a:p>
            <a:pPr marL="324000">
              <a:spcBef>
                <a:spcPts val="600"/>
              </a:spcBef>
            </a:pPr>
            <a:r>
              <a:rPr lang="ru-RU" sz="2000" b="1" i="1" dirty="0" smtClean="0">
                <a:solidFill>
                  <a:srgbClr val="0033CC"/>
                </a:solidFill>
                <a:hlinkClick r:id="rId3"/>
              </a:rPr>
              <a:t>Логопед</a:t>
            </a:r>
            <a:r>
              <a:rPr lang="ru-RU" sz="2000" b="1" i="1" dirty="0" smtClean="0">
                <a:solidFill>
                  <a:srgbClr val="0033CC"/>
                </a:solidFill>
              </a:rPr>
              <a:t> ;</a:t>
            </a:r>
            <a:endParaRPr lang="ru-RU" sz="2000" b="1" i="1" dirty="0">
              <a:solidFill>
                <a:srgbClr val="0033CC"/>
              </a:solidFill>
            </a:endParaRPr>
          </a:p>
          <a:p>
            <a:pPr marL="324000">
              <a:spcBef>
                <a:spcPts val="600"/>
              </a:spcBef>
            </a:pPr>
            <a:r>
              <a:rPr lang="ru-RU" sz="2000" b="1" i="1" dirty="0" err="1" smtClean="0">
                <a:solidFill>
                  <a:srgbClr val="0033CC"/>
                </a:solidFill>
                <a:hlinkClick r:id="rId4"/>
              </a:rPr>
              <a:t>Рехабилитатор</a:t>
            </a:r>
            <a:r>
              <a:rPr lang="ru-RU" sz="2000" b="1" i="1" dirty="0" smtClean="0">
                <a:solidFill>
                  <a:srgbClr val="0033CC"/>
                </a:solidFill>
              </a:rPr>
              <a:t> ;</a:t>
            </a:r>
          </a:p>
          <a:p>
            <a:pPr marL="324000">
              <a:spcBef>
                <a:spcPts val="600"/>
              </a:spcBef>
            </a:pPr>
            <a:r>
              <a:rPr lang="ru-RU" sz="2000" b="1" i="1" dirty="0" err="1" smtClean="0">
                <a:solidFill>
                  <a:srgbClr val="0033CC"/>
                </a:solidFill>
              </a:rPr>
              <a:t>Консултант</a:t>
            </a:r>
            <a:r>
              <a:rPr lang="ru-RU" sz="2000" b="1" i="1" dirty="0" smtClean="0">
                <a:solidFill>
                  <a:srgbClr val="0033CC"/>
                </a:solidFill>
              </a:rPr>
              <a:t> «</a:t>
            </a:r>
            <a:r>
              <a:rPr lang="ru-RU" sz="2000" b="1" i="1" dirty="0" err="1" smtClean="0">
                <a:solidFill>
                  <a:srgbClr val="0033CC"/>
                </a:solidFill>
              </a:rPr>
              <a:t>Социални</a:t>
            </a:r>
            <a:r>
              <a:rPr lang="ru-RU" sz="2000" b="1" i="1" dirty="0" smtClean="0">
                <a:solidFill>
                  <a:srgbClr val="0033CC"/>
                </a:solidFill>
              </a:rPr>
              <a:t> </a:t>
            </a:r>
            <a:r>
              <a:rPr lang="ru-RU" sz="2000" b="1" i="1" dirty="0" err="1" smtClean="0">
                <a:solidFill>
                  <a:srgbClr val="0033CC"/>
                </a:solidFill>
              </a:rPr>
              <a:t>дейности</a:t>
            </a:r>
            <a:r>
              <a:rPr lang="ru-RU" sz="2000" b="1" i="1" dirty="0" smtClean="0">
                <a:solidFill>
                  <a:srgbClr val="0033CC"/>
                </a:solidFill>
              </a:rPr>
              <a:t>»;</a:t>
            </a:r>
            <a:endParaRPr lang="ru-RU" sz="2000" b="1" i="1" dirty="0">
              <a:solidFill>
                <a:srgbClr val="0033CC"/>
              </a:solidFill>
            </a:endParaRPr>
          </a:p>
          <a:p>
            <a:pPr marL="324000">
              <a:spcBef>
                <a:spcPts val="600"/>
              </a:spcBef>
            </a:pPr>
            <a:r>
              <a:rPr lang="ru-RU" sz="2000" b="1" i="1" dirty="0">
                <a:solidFill>
                  <a:srgbClr val="0033CC"/>
                </a:solidFill>
                <a:hlinkClick r:id="rId5"/>
              </a:rPr>
              <a:t>Арт и </a:t>
            </a:r>
            <a:r>
              <a:rPr lang="ru-RU" sz="2000" b="1" i="1" dirty="0" err="1" smtClean="0">
                <a:solidFill>
                  <a:srgbClr val="0033CC"/>
                </a:solidFill>
                <a:hlinkClick r:id="rId5"/>
              </a:rPr>
              <a:t>трудотерапевт</a:t>
            </a:r>
            <a:r>
              <a:rPr lang="ru-RU" sz="2000" b="1" i="1" dirty="0" smtClean="0">
                <a:solidFill>
                  <a:srgbClr val="0033CC"/>
                </a:solidFill>
              </a:rPr>
              <a:t> ;</a:t>
            </a:r>
            <a:endParaRPr lang="ru-RU" sz="2000" b="1" i="1" dirty="0">
              <a:solidFill>
                <a:srgbClr val="0033CC"/>
              </a:solidFill>
            </a:endParaRPr>
          </a:p>
          <a:p>
            <a:pPr marL="324000">
              <a:spcBef>
                <a:spcPts val="600"/>
              </a:spcBef>
            </a:pPr>
            <a:r>
              <a:rPr lang="ru-RU" sz="2000" b="1" i="1" dirty="0" err="1" smtClean="0">
                <a:solidFill>
                  <a:srgbClr val="0033CC"/>
                </a:solidFill>
                <a:hlinkClick r:id="rId6"/>
              </a:rPr>
              <a:t>Възпитател</a:t>
            </a:r>
            <a:r>
              <a:rPr lang="ru-RU" sz="2000" b="1" i="1" dirty="0" smtClean="0">
                <a:solidFill>
                  <a:srgbClr val="0033CC"/>
                </a:solidFill>
              </a:rPr>
              <a:t>; </a:t>
            </a:r>
            <a:endParaRPr lang="en-US" sz="2000" b="1" i="1" dirty="0" smtClean="0">
              <a:solidFill>
                <a:srgbClr val="0033CC"/>
              </a:solidFill>
            </a:endParaRPr>
          </a:p>
          <a:p>
            <a:pPr marL="324000">
              <a:spcBef>
                <a:spcPts val="600"/>
              </a:spcBef>
            </a:pPr>
            <a:r>
              <a:rPr lang="ru-RU" sz="2000" b="1" i="1" dirty="0" err="1">
                <a:solidFill>
                  <a:srgbClr val="0033CC"/>
                </a:solidFill>
                <a:hlinkClick r:id="rId7"/>
              </a:rPr>
              <a:t>Здравен</a:t>
            </a:r>
            <a:r>
              <a:rPr lang="ru-RU" sz="2000" b="1" i="1" dirty="0">
                <a:solidFill>
                  <a:srgbClr val="0033CC"/>
                </a:solidFill>
                <a:hlinkClick r:id="rId7"/>
              </a:rPr>
              <a:t> </a:t>
            </a:r>
            <a:r>
              <a:rPr lang="ru-RU" sz="2000" b="1" i="1" dirty="0" err="1" smtClean="0">
                <a:solidFill>
                  <a:srgbClr val="0033CC"/>
                </a:solidFill>
                <a:hlinkClick r:id="rId7"/>
              </a:rPr>
              <a:t>консултант</a:t>
            </a:r>
            <a:r>
              <a:rPr lang="bg-BG" sz="2000" b="1" i="1" dirty="0">
                <a:solidFill>
                  <a:srgbClr val="0033CC"/>
                </a:solidFill>
              </a:rPr>
              <a:t>;</a:t>
            </a:r>
            <a:r>
              <a:rPr lang="ru-RU" sz="2000" b="1" i="1" dirty="0" smtClean="0">
                <a:solidFill>
                  <a:srgbClr val="0033CC"/>
                </a:solidFill>
              </a:rPr>
              <a:t> </a:t>
            </a:r>
            <a:endParaRPr lang="ru-RU" sz="2000" b="1" i="1" u="sng" dirty="0">
              <a:solidFill>
                <a:srgbClr val="0033CC"/>
              </a:solidFill>
            </a:endParaRPr>
          </a:p>
          <a:p>
            <a:pPr marL="324000">
              <a:spcBef>
                <a:spcPts val="600"/>
              </a:spcBef>
            </a:pPr>
            <a:r>
              <a:rPr lang="ru-RU" sz="2000" b="1" i="1" dirty="0" err="1" smtClean="0">
                <a:solidFill>
                  <a:srgbClr val="0033CC"/>
                </a:solidFill>
                <a:hlinkClick r:id="rId8"/>
              </a:rPr>
              <a:t>Хигиенист</a:t>
            </a:r>
            <a:r>
              <a:rPr lang="ru-RU" sz="2000" b="1" i="1" dirty="0">
                <a:solidFill>
                  <a:srgbClr val="0033CC"/>
                </a:solidFill>
              </a:rPr>
              <a:t>;</a:t>
            </a:r>
          </a:p>
          <a:p>
            <a:pPr marL="324000">
              <a:spcBef>
                <a:spcPts val="600"/>
              </a:spcBef>
            </a:pPr>
            <a:r>
              <a:rPr lang="ru-RU" sz="2000" b="1" i="1" dirty="0" err="1" smtClean="0">
                <a:solidFill>
                  <a:srgbClr val="0033CC"/>
                </a:solidFill>
                <a:hlinkClick r:id="rId9"/>
              </a:rPr>
              <a:t>Шофьор</a:t>
            </a:r>
            <a:r>
              <a:rPr lang="ru-RU" sz="2000" b="1" i="1" dirty="0" smtClean="0">
                <a:solidFill>
                  <a:srgbClr val="0033CC"/>
                </a:solidFill>
              </a:rPr>
              <a:t>;</a:t>
            </a:r>
            <a:endParaRPr lang="ru-RU" sz="2000" b="1" i="1" dirty="0">
              <a:solidFill>
                <a:srgbClr val="0033CC"/>
              </a:solidFill>
            </a:endParaRPr>
          </a:p>
          <a:p>
            <a:pPr marL="324000">
              <a:spcBef>
                <a:spcPts val="600"/>
              </a:spcBef>
            </a:pPr>
            <a:r>
              <a:rPr lang="ru-RU" sz="2000" b="1" i="1" dirty="0" err="1">
                <a:solidFill>
                  <a:srgbClr val="0033CC"/>
                </a:solidFill>
                <a:hlinkClick r:id="rId10"/>
              </a:rPr>
              <a:t>Пазач</a:t>
            </a:r>
            <a:r>
              <a:rPr lang="ru-RU" sz="2000" b="1" i="1" dirty="0">
                <a:solidFill>
                  <a:srgbClr val="0033CC"/>
                </a:solidFill>
                <a:hlinkClick r:id="rId10"/>
              </a:rPr>
              <a:t> </a:t>
            </a:r>
            <a:r>
              <a:rPr lang="ru-RU" sz="2000" b="1" i="1" dirty="0" err="1">
                <a:solidFill>
                  <a:srgbClr val="0033CC"/>
                </a:solidFill>
                <a:hlinkClick r:id="rId10"/>
              </a:rPr>
              <a:t>невъоръжена</a:t>
            </a:r>
            <a:r>
              <a:rPr lang="ru-RU" sz="2000" b="1" i="1" dirty="0">
                <a:solidFill>
                  <a:srgbClr val="0033CC"/>
                </a:solidFill>
                <a:hlinkClick r:id="rId10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hlinkClick r:id="rId10"/>
              </a:rPr>
              <a:t>охрана</a:t>
            </a:r>
            <a:r>
              <a:rPr lang="ru-RU" sz="2000" b="1" i="1" dirty="0" smtClean="0">
                <a:solidFill>
                  <a:srgbClr val="0033CC"/>
                </a:solidFill>
              </a:rPr>
              <a:t>.</a:t>
            </a:r>
            <a:endParaRPr lang="en-US" sz="2000" b="1" i="1" dirty="0">
              <a:solidFill>
                <a:srgbClr val="0033CC"/>
              </a:solidFill>
            </a:endParaRPr>
          </a:p>
          <a:p>
            <a:pPr marL="324000">
              <a:spcBef>
                <a:spcPts val="600"/>
              </a:spcBef>
            </a:pPr>
            <a:endParaRPr lang="ru-RU" sz="2000" b="1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1235894"/>
            <a:ext cx="8229600" cy="49294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>
                <a:solidFill>
                  <a:srgbClr val="000099"/>
                </a:solidFill>
              </a:rPr>
              <a:t>Дейност</a:t>
            </a:r>
            <a:r>
              <a:rPr lang="ru-RU" sz="2400" b="1" i="1" u="sng" dirty="0">
                <a:solidFill>
                  <a:srgbClr val="000099"/>
                </a:solidFill>
              </a:rPr>
              <a:t> 4. Подготовка за </a:t>
            </a:r>
            <a:r>
              <a:rPr lang="ru-RU" sz="2400" b="1" i="1" u="sng" dirty="0" err="1">
                <a:solidFill>
                  <a:srgbClr val="000099"/>
                </a:solidFill>
              </a:rPr>
              <a:t>преместване</a:t>
            </a:r>
            <a:r>
              <a:rPr lang="ru-RU" sz="2400" b="1" i="1" u="sng" dirty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>
                <a:solidFill>
                  <a:srgbClr val="000099"/>
                </a:solidFill>
              </a:rPr>
              <a:t>настаняване</a:t>
            </a:r>
            <a:r>
              <a:rPr lang="ru-RU" sz="2400" b="1" i="1" u="sng" dirty="0">
                <a:solidFill>
                  <a:srgbClr val="000099"/>
                </a:solidFill>
              </a:rPr>
              <a:t> на </a:t>
            </a:r>
            <a:r>
              <a:rPr lang="ru-RU" sz="2400" b="1" i="1" u="sng" dirty="0" err="1">
                <a:solidFill>
                  <a:srgbClr val="000099"/>
                </a:solidFill>
              </a:rPr>
              <a:t>децата</a:t>
            </a:r>
            <a:r>
              <a:rPr lang="ru-RU" sz="2400" b="1" i="1" u="sng" dirty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>
                <a:solidFill>
                  <a:srgbClr val="000099"/>
                </a:solidFill>
              </a:rPr>
              <a:t>младежите</a:t>
            </a:r>
            <a:r>
              <a:rPr lang="ru-RU" sz="2400" b="1" i="1" u="sng" dirty="0">
                <a:solidFill>
                  <a:srgbClr val="000099"/>
                </a:solidFill>
              </a:rPr>
              <a:t> с </a:t>
            </a:r>
            <a:r>
              <a:rPr lang="ru-RU" sz="2400" b="1" i="1" u="sng" dirty="0" err="1">
                <a:solidFill>
                  <a:srgbClr val="000099"/>
                </a:solidFill>
              </a:rPr>
              <a:t>увреждания</a:t>
            </a:r>
            <a:r>
              <a:rPr lang="ru-RU" sz="2400" b="1" i="1" u="sng" dirty="0">
                <a:solidFill>
                  <a:srgbClr val="000099"/>
                </a:solidFill>
              </a:rPr>
              <a:t> в </a:t>
            </a:r>
            <a:r>
              <a:rPr lang="ru-RU" sz="2400" b="1" i="1" u="sng" dirty="0" err="1">
                <a:solidFill>
                  <a:srgbClr val="000099"/>
                </a:solidFill>
              </a:rPr>
              <a:t>двата</a:t>
            </a:r>
            <a:r>
              <a:rPr lang="ru-RU" sz="2400" b="1" i="1" u="sng" dirty="0">
                <a:solidFill>
                  <a:srgbClr val="000099"/>
                </a:solidFill>
              </a:rPr>
              <a:t> ЦНСТ </a:t>
            </a:r>
            <a:endParaRPr lang="ru-RU" sz="2400" b="1" i="1" u="sng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bg-BG" sz="2400" b="1" dirty="0" smtClean="0"/>
              <a:t>4.1.Подготовка </a:t>
            </a:r>
            <a:r>
              <a:rPr lang="bg-BG" sz="2400" b="1" dirty="0"/>
              <a:t>и организиране на </a:t>
            </a:r>
            <a:r>
              <a:rPr lang="bg-BG" sz="2400" b="1" dirty="0" smtClean="0"/>
              <a:t>преместването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bg-BG" sz="2000" dirty="0" smtClean="0"/>
              <a:t>За всяко дете е предвидено: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bg-BG" sz="2000" dirty="0" smtClean="0"/>
              <a:t>По </a:t>
            </a:r>
            <a:r>
              <a:rPr lang="bg-BG" sz="2000" dirty="0"/>
              <a:t>3 посещения на място </a:t>
            </a:r>
            <a:r>
              <a:rPr lang="bg-BG" sz="2000" dirty="0" smtClean="0"/>
              <a:t>на деца/младежи </a:t>
            </a:r>
            <a:r>
              <a:rPr lang="bg-BG" sz="2000" dirty="0"/>
              <a:t>настанени в СИ в страната  от </a:t>
            </a:r>
            <a:r>
              <a:rPr lang="bg-BG" sz="2000" dirty="0" smtClean="0"/>
              <a:t>/ ръководител, социален работник, </a:t>
            </a:r>
            <a:r>
              <a:rPr lang="bg-BG" sz="2000" dirty="0" err="1" smtClean="0"/>
              <a:t>детегледач</a:t>
            </a:r>
            <a:r>
              <a:rPr lang="bg-BG" sz="2000" dirty="0" smtClean="0"/>
              <a:t> + психолог и консултант социални дейности/;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bg-BG" sz="2000" dirty="0" smtClean="0"/>
              <a:t>По </a:t>
            </a:r>
            <a:r>
              <a:rPr lang="bg-BG" sz="2000" dirty="0"/>
              <a:t>3 еднодневни посещения от дете/младеж и значим възрастен </a:t>
            </a:r>
            <a:r>
              <a:rPr lang="bg-BG" sz="2000" dirty="0" smtClean="0"/>
              <a:t>от </a:t>
            </a:r>
            <a:r>
              <a:rPr lang="bg-BG" sz="2000" dirty="0"/>
              <a:t>ДДМУИ </a:t>
            </a:r>
            <a:r>
              <a:rPr lang="bg-BG" sz="2000" dirty="0" smtClean="0"/>
              <a:t>с.Търнава </a:t>
            </a:r>
            <a:r>
              <a:rPr lang="bg-BG" sz="2000" dirty="0"/>
              <a:t>в гр. Бяла Слатина за запознаване с обстановката и персонала на двата ЦНСТ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bg-BG" sz="2000" dirty="0" smtClean="0"/>
              <a:t>До момента са извършени 2 </a:t>
            </a:r>
            <a:r>
              <a:rPr lang="bg-BG" sz="2000" dirty="0" err="1" smtClean="0"/>
              <a:t>опознавателни</a:t>
            </a:r>
            <a:r>
              <a:rPr lang="bg-BG" sz="2000" dirty="0" smtClean="0"/>
              <a:t> срещи в Мездра и с.Гомотарци. В ход е подготовката на посещение на децата от ДДУИ с.Търнава в ЦНСТ – Бяла Слатина.</a:t>
            </a:r>
          </a:p>
        </p:txBody>
      </p:sp>
    </p:spTree>
    <p:extLst>
      <p:ext uri="{BB962C8B-B14F-4D97-AF65-F5344CB8AC3E}">
        <p14:creationId xmlns:p14="http://schemas.microsoft.com/office/powerpoint/2010/main" val="35058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1235894"/>
            <a:ext cx="8229600" cy="49294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 smtClean="0">
                <a:solidFill>
                  <a:srgbClr val="000099"/>
                </a:solidFill>
              </a:rPr>
              <a:t>Дейност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4. Подготовка за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преместване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настаняване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на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децата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младежите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с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увреждания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в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двата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ЦНСТ </a:t>
            </a:r>
          </a:p>
          <a:p>
            <a:pPr marL="0" indent="0">
              <a:buNone/>
            </a:pPr>
            <a:r>
              <a:rPr lang="bg-BG" sz="2400" b="1" dirty="0" smtClean="0"/>
              <a:t>4.1.Подготовка и организиране на преместването</a:t>
            </a:r>
          </a:p>
          <a:p>
            <a:pPr marL="0" indent="0">
              <a:buNone/>
            </a:pPr>
            <a:r>
              <a:rPr lang="bg-BG" sz="1800" b="1" i="1" dirty="0" smtClean="0">
                <a:solidFill>
                  <a:srgbClr val="002060"/>
                </a:solidFill>
                <a:ea typeface="+mn-ea"/>
                <a:cs typeface="+mn-cs"/>
              </a:rPr>
              <a:t>	</a:t>
            </a:r>
            <a:r>
              <a:rPr lang="bg-BG" sz="1800" b="1" i="1" dirty="0" err="1" smtClean="0">
                <a:solidFill>
                  <a:srgbClr val="002060"/>
                </a:solidFill>
                <a:ea typeface="+mn-ea"/>
                <a:cs typeface="+mn-cs"/>
              </a:rPr>
              <a:t>Предпологаем</a:t>
            </a:r>
            <a:r>
              <a:rPr lang="bg-BG" sz="1800" b="1" i="1" dirty="0" smtClean="0">
                <a:solidFill>
                  <a:srgbClr val="002060"/>
                </a:solidFill>
                <a:ea typeface="+mn-ea"/>
                <a:cs typeface="+mn-cs"/>
              </a:rPr>
              <a:t> брой на децата и младежите с увреждания, които ще бъдат изведени от ДДМУИ с. Търнава и настанени в двата ЦНСТ</a:t>
            </a:r>
            <a:endParaRPr lang="bg-BG" sz="24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sz="1600" b="1" dirty="0" smtClean="0"/>
          </a:p>
          <a:p>
            <a:pPr marL="0" indent="0">
              <a:buNone/>
            </a:pPr>
            <a:r>
              <a:rPr lang="bg-BG" sz="1600" b="1" dirty="0" smtClean="0"/>
              <a:t>По проект</a:t>
            </a:r>
          </a:p>
          <a:p>
            <a:pPr marL="0" indent="0">
              <a:buNone/>
            </a:pPr>
            <a:endParaRPr lang="bg-BG" sz="2400" b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1" y="3933056"/>
            <a:ext cx="378459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9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27" y="3935633"/>
            <a:ext cx="3744416" cy="23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4991083" y="4517628"/>
            <a:ext cx="327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latin typeface="+mj-lt"/>
                <a:cs typeface="Aharoni" panose="02010803020104030203" pitchFamily="2" charset="-79"/>
              </a:rPr>
              <a:t>-15 бр. деца/младежи от </a:t>
            </a:r>
          </a:p>
          <a:p>
            <a:pPr algn="just"/>
            <a:r>
              <a:rPr lang="bg-BG" sz="2000" b="1" smtClean="0">
                <a:latin typeface="+mj-lt"/>
                <a:cs typeface="Aharoni" panose="02010803020104030203" pitchFamily="2" charset="-79"/>
              </a:rPr>
              <a:t>ДДМУИ </a:t>
            </a:r>
            <a:r>
              <a:rPr lang="bg-BG" sz="2000" b="1" dirty="0" smtClean="0">
                <a:latin typeface="+mj-lt"/>
                <a:cs typeface="Aharoni" panose="02010803020104030203" pitchFamily="2" charset="-79"/>
              </a:rPr>
              <a:t>с.Търнава;</a:t>
            </a:r>
          </a:p>
          <a:p>
            <a:pPr algn="just"/>
            <a:r>
              <a:rPr lang="bg-BG" sz="2000" b="1" dirty="0" smtClean="0">
                <a:latin typeface="+mj-lt"/>
                <a:cs typeface="Aharoni" panose="02010803020104030203" pitchFamily="2" charset="-79"/>
              </a:rPr>
              <a:t>- 9 деца /младежи от други СИ</a:t>
            </a:r>
            <a:endParaRPr lang="bg-BG" sz="2000" b="1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641224" y="4423464"/>
            <a:ext cx="3090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-</a:t>
            </a:r>
            <a:r>
              <a:rPr lang="bg-BG" sz="2000" b="1" dirty="0" smtClean="0"/>
              <a:t>19 бр. деца/ младежи от ДДМУИ с.Търнава;</a:t>
            </a:r>
          </a:p>
          <a:p>
            <a:r>
              <a:rPr lang="bg-BG" sz="2000" b="1" dirty="0" smtClean="0"/>
              <a:t>-5 деца/</a:t>
            </a:r>
            <a:r>
              <a:rPr lang="bg-BG" sz="2000" b="1" dirty="0"/>
              <a:t>м</a:t>
            </a:r>
            <a:r>
              <a:rPr lang="bg-BG" sz="2000" b="1" dirty="0" smtClean="0"/>
              <a:t>ладежи от други СИ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8350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251520" y="1235894"/>
            <a:ext cx="8568952" cy="49294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>
                <a:solidFill>
                  <a:srgbClr val="000099"/>
                </a:solidFill>
              </a:rPr>
              <a:t>Дейност</a:t>
            </a:r>
            <a:r>
              <a:rPr lang="ru-RU" sz="2400" b="1" i="1" u="sng" dirty="0">
                <a:solidFill>
                  <a:srgbClr val="000099"/>
                </a:solidFill>
              </a:rPr>
              <a:t> 4. Подготовка за </a:t>
            </a:r>
            <a:r>
              <a:rPr lang="ru-RU" sz="2400" b="1" i="1" u="sng" dirty="0" err="1">
                <a:solidFill>
                  <a:srgbClr val="000099"/>
                </a:solidFill>
              </a:rPr>
              <a:t>преместване</a:t>
            </a:r>
            <a:r>
              <a:rPr lang="ru-RU" sz="2400" b="1" i="1" u="sng" dirty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>
                <a:solidFill>
                  <a:srgbClr val="000099"/>
                </a:solidFill>
              </a:rPr>
              <a:t>настаняване</a:t>
            </a:r>
            <a:r>
              <a:rPr lang="ru-RU" sz="2400" b="1" i="1" u="sng" dirty="0">
                <a:solidFill>
                  <a:srgbClr val="000099"/>
                </a:solidFill>
              </a:rPr>
              <a:t> на </a:t>
            </a:r>
            <a:r>
              <a:rPr lang="ru-RU" sz="2400" b="1" i="1" u="sng" dirty="0" err="1">
                <a:solidFill>
                  <a:srgbClr val="000099"/>
                </a:solidFill>
              </a:rPr>
              <a:t>децата</a:t>
            </a:r>
            <a:r>
              <a:rPr lang="ru-RU" sz="2400" b="1" i="1" u="sng" dirty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>
                <a:solidFill>
                  <a:srgbClr val="000099"/>
                </a:solidFill>
              </a:rPr>
              <a:t>младежите</a:t>
            </a:r>
            <a:r>
              <a:rPr lang="ru-RU" sz="2400" b="1" i="1" u="sng" dirty="0">
                <a:solidFill>
                  <a:srgbClr val="000099"/>
                </a:solidFill>
              </a:rPr>
              <a:t> с </a:t>
            </a:r>
            <a:r>
              <a:rPr lang="ru-RU" sz="2400" b="1" i="1" u="sng" dirty="0" err="1">
                <a:solidFill>
                  <a:srgbClr val="000099"/>
                </a:solidFill>
              </a:rPr>
              <a:t>увреждания</a:t>
            </a:r>
            <a:r>
              <a:rPr lang="ru-RU" sz="2400" b="1" i="1" u="sng" dirty="0">
                <a:solidFill>
                  <a:srgbClr val="000099"/>
                </a:solidFill>
              </a:rPr>
              <a:t> в </a:t>
            </a:r>
            <a:r>
              <a:rPr lang="ru-RU" sz="2400" b="1" i="1" u="sng" dirty="0" err="1">
                <a:solidFill>
                  <a:srgbClr val="000099"/>
                </a:solidFill>
              </a:rPr>
              <a:t>двата</a:t>
            </a:r>
            <a:r>
              <a:rPr lang="ru-RU" sz="2400" b="1" i="1" u="sng" dirty="0">
                <a:solidFill>
                  <a:srgbClr val="000099"/>
                </a:solidFill>
              </a:rPr>
              <a:t> ЦНСТ </a:t>
            </a:r>
            <a:endParaRPr lang="ru-RU" sz="2400" b="1" i="1" u="sng" dirty="0" smtClean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2400" b="1" dirty="0" smtClean="0"/>
              <a:t>4.2. Подготовка за преместване и взаимно опознаване</a:t>
            </a:r>
            <a:endParaRPr lang="bg-BG" sz="24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2000" dirty="0" smtClean="0"/>
              <a:t>Персоналът </a:t>
            </a:r>
            <a:r>
              <a:rPr lang="bg-BG" sz="2000" dirty="0"/>
              <a:t>и специалистите ще се запознаят с </a:t>
            </a:r>
            <a:r>
              <a:rPr lang="bg-BG" sz="2000" dirty="0" smtClean="0"/>
              <a:t>децата/ младежите, </a:t>
            </a:r>
            <a:r>
              <a:rPr lang="bg-BG" sz="2000" dirty="0"/>
              <a:t>с техните лични истории, индивидуални особености, ще се проучат досиета на децата, ще се направи преглед на миналите и настоящи оценки на потребности, ще се изготвят индивидуални планове за грижи и планове за действие.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000" dirty="0" smtClean="0"/>
              <a:t>Ще се извърши </a:t>
            </a:r>
            <a:r>
              <a:rPr lang="bg-BG" sz="2000" dirty="0"/>
              <a:t>оценка на риска и съвместимостта </a:t>
            </a:r>
            <a:r>
              <a:rPr lang="bg-BG" sz="2000" dirty="0" smtClean="0"/>
              <a:t>между </a:t>
            </a:r>
            <a:r>
              <a:rPr lang="bg-BG" sz="2000" dirty="0"/>
              <a:t>децата, предвидени за </a:t>
            </a:r>
            <a:r>
              <a:rPr lang="bg-BG" sz="2000" dirty="0" smtClean="0"/>
              <a:t>настаняване;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000" dirty="0"/>
              <a:t>Ще бъде проучено здравословното състояние на всяко от децата/младежите с оглед </a:t>
            </a:r>
            <a:r>
              <a:rPr lang="bg-BG" sz="2000" dirty="0" smtClean="0"/>
              <a:t>обезпечаване </a:t>
            </a:r>
            <a:r>
              <a:rPr lang="bg-BG" sz="2000" dirty="0"/>
              <a:t>на правилен хранителен режим и при нужда диетична храна;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000" dirty="0"/>
              <a:t>Ще планира предстоящото преместване и начина на предоставяне на услугата, съобразно индивидуалните потребности на всяко дете/младеж</a:t>
            </a:r>
            <a:endParaRPr lang="bg-BG" sz="2000" b="1" dirty="0" smtClean="0"/>
          </a:p>
          <a:p>
            <a:pPr marL="0" indent="0">
              <a:buNone/>
            </a:pPr>
            <a:r>
              <a:rPr lang="bg-BG" sz="2000" b="1" dirty="0" smtClean="0"/>
              <a:t> </a:t>
            </a:r>
            <a:endParaRPr lang="ru-RU" sz="20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251520" y="1235894"/>
            <a:ext cx="8568952" cy="49294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>
                <a:solidFill>
                  <a:srgbClr val="000099"/>
                </a:solidFill>
              </a:rPr>
              <a:t>Дейност</a:t>
            </a:r>
            <a:r>
              <a:rPr lang="ru-RU" sz="2400" b="1" i="1" u="sng" dirty="0">
                <a:solidFill>
                  <a:srgbClr val="000099"/>
                </a:solidFill>
              </a:rPr>
              <a:t> 4. Подготовка за </a:t>
            </a:r>
            <a:r>
              <a:rPr lang="ru-RU" sz="2400" b="1" i="1" u="sng" dirty="0" err="1">
                <a:solidFill>
                  <a:srgbClr val="000099"/>
                </a:solidFill>
              </a:rPr>
              <a:t>преместване</a:t>
            </a:r>
            <a:r>
              <a:rPr lang="ru-RU" sz="2400" b="1" i="1" u="sng" dirty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>
                <a:solidFill>
                  <a:srgbClr val="000099"/>
                </a:solidFill>
              </a:rPr>
              <a:t>настаняване</a:t>
            </a:r>
            <a:r>
              <a:rPr lang="ru-RU" sz="2400" b="1" i="1" u="sng" dirty="0">
                <a:solidFill>
                  <a:srgbClr val="000099"/>
                </a:solidFill>
              </a:rPr>
              <a:t> на </a:t>
            </a:r>
            <a:r>
              <a:rPr lang="ru-RU" sz="2400" b="1" i="1" u="sng" dirty="0" err="1">
                <a:solidFill>
                  <a:srgbClr val="000099"/>
                </a:solidFill>
              </a:rPr>
              <a:t>децата</a:t>
            </a:r>
            <a:r>
              <a:rPr lang="ru-RU" sz="2400" b="1" i="1" u="sng" dirty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>
                <a:solidFill>
                  <a:srgbClr val="000099"/>
                </a:solidFill>
              </a:rPr>
              <a:t>младежите</a:t>
            </a:r>
            <a:r>
              <a:rPr lang="ru-RU" sz="2400" b="1" i="1" u="sng" dirty="0">
                <a:solidFill>
                  <a:srgbClr val="000099"/>
                </a:solidFill>
              </a:rPr>
              <a:t> с </a:t>
            </a:r>
            <a:r>
              <a:rPr lang="ru-RU" sz="2400" b="1" i="1" u="sng" dirty="0" err="1">
                <a:solidFill>
                  <a:srgbClr val="000099"/>
                </a:solidFill>
              </a:rPr>
              <a:t>увреждания</a:t>
            </a:r>
            <a:r>
              <a:rPr lang="ru-RU" sz="2400" b="1" i="1" u="sng" dirty="0">
                <a:solidFill>
                  <a:srgbClr val="000099"/>
                </a:solidFill>
              </a:rPr>
              <a:t> в </a:t>
            </a:r>
            <a:r>
              <a:rPr lang="ru-RU" sz="2400" b="1" i="1" u="sng" dirty="0" err="1">
                <a:solidFill>
                  <a:srgbClr val="000099"/>
                </a:solidFill>
              </a:rPr>
              <a:t>двата</a:t>
            </a:r>
            <a:r>
              <a:rPr lang="ru-RU" sz="2400" b="1" i="1" u="sng" dirty="0">
                <a:solidFill>
                  <a:srgbClr val="000099"/>
                </a:solidFill>
              </a:rPr>
              <a:t> ЦНСТ </a:t>
            </a:r>
            <a:endParaRPr lang="ru-RU" sz="2400" b="1" i="1" u="sng" dirty="0" smtClean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2400" b="1" dirty="0" smtClean="0"/>
              <a:t>4.2. Подготовка за преместване и взаимно опознаване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/>
              <a:t>Доставка на </a:t>
            </a:r>
            <a:r>
              <a:rPr lang="ru-RU" sz="2000" b="1" dirty="0" err="1"/>
              <a:t>материали</a:t>
            </a:r>
            <a:r>
              <a:rPr lang="ru-RU" sz="2000" b="1" dirty="0"/>
              <a:t> и </a:t>
            </a:r>
            <a:r>
              <a:rPr lang="ru-RU" sz="2000" b="1" dirty="0" err="1"/>
              <a:t>консумативи</a:t>
            </a:r>
            <a:r>
              <a:rPr lang="ru-RU" sz="2000" b="1" dirty="0"/>
              <a:t>, </a:t>
            </a:r>
            <a:r>
              <a:rPr lang="ru-RU" sz="2000" b="1" dirty="0" err="1"/>
              <a:t>необходими</a:t>
            </a:r>
            <a:r>
              <a:rPr lang="ru-RU" sz="2000" b="1" dirty="0"/>
              <a:t> и </a:t>
            </a:r>
            <a:r>
              <a:rPr lang="ru-RU" sz="2000" b="1" dirty="0" err="1"/>
              <a:t>произтичащи</a:t>
            </a:r>
            <a:r>
              <a:rPr lang="ru-RU" sz="2000" b="1" dirty="0"/>
              <a:t> от </a:t>
            </a:r>
            <a:r>
              <a:rPr lang="ru-RU" sz="2000" b="1" dirty="0" err="1"/>
              <a:t>дейности</a:t>
            </a:r>
            <a:r>
              <a:rPr lang="ru-RU" sz="2000" b="1" dirty="0"/>
              <a:t>, </a:t>
            </a:r>
            <a:r>
              <a:rPr lang="ru-RU" sz="2000" b="1" dirty="0" err="1"/>
              <a:t>свързани</a:t>
            </a:r>
            <a:r>
              <a:rPr lang="ru-RU" sz="2000" b="1" dirty="0"/>
              <a:t> с </a:t>
            </a:r>
            <a:r>
              <a:rPr lang="ru-RU" sz="2000" b="1" dirty="0" err="1"/>
              <a:t>подготовката</a:t>
            </a:r>
            <a:r>
              <a:rPr lang="ru-RU" sz="2000" b="1" dirty="0"/>
              <a:t> за </a:t>
            </a:r>
            <a:r>
              <a:rPr lang="ru-RU" sz="2000" b="1" dirty="0" err="1"/>
              <a:t>преместването</a:t>
            </a:r>
            <a:r>
              <a:rPr lang="ru-RU" sz="2000" b="1" dirty="0"/>
              <a:t> и </a:t>
            </a:r>
            <a:r>
              <a:rPr lang="ru-RU" sz="2000" b="1" dirty="0" err="1"/>
              <a:t>настаняването</a:t>
            </a:r>
            <a:r>
              <a:rPr lang="ru-RU" sz="2000" b="1" dirty="0"/>
              <a:t> на </a:t>
            </a:r>
            <a:r>
              <a:rPr lang="ru-RU" sz="2000" b="1" dirty="0" err="1"/>
              <a:t>децата</a:t>
            </a:r>
            <a:r>
              <a:rPr lang="ru-RU" sz="2000" b="1" dirty="0"/>
              <a:t> в </a:t>
            </a:r>
            <a:r>
              <a:rPr lang="ru-RU" sz="2000" b="1" dirty="0" err="1"/>
              <a:t>новите</a:t>
            </a:r>
            <a:r>
              <a:rPr lang="ru-RU" sz="2000" b="1" dirty="0"/>
              <a:t> </a:t>
            </a:r>
            <a:r>
              <a:rPr lang="ru-RU" sz="2000" b="1" dirty="0" smtClean="0"/>
              <a:t>услуги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(</a:t>
            </a:r>
            <a:r>
              <a:rPr lang="bg-BG" sz="2000" dirty="0" smtClean="0"/>
              <a:t>Лични </a:t>
            </a:r>
            <a:r>
              <a:rPr lang="bg-BG" sz="2000" dirty="0"/>
              <a:t>вещи на </a:t>
            </a:r>
            <a:r>
              <a:rPr lang="bg-BG" sz="2000" dirty="0" smtClean="0"/>
              <a:t>децата,</a:t>
            </a:r>
            <a:r>
              <a:rPr lang="bg-BG" sz="2000" dirty="0"/>
              <a:t> </a:t>
            </a:r>
            <a:r>
              <a:rPr lang="bg-BG" sz="2000" dirty="0" smtClean="0"/>
              <a:t>материални </a:t>
            </a:r>
            <a:r>
              <a:rPr lang="bg-BG" sz="2000" dirty="0"/>
              <a:t>запаси, </a:t>
            </a:r>
            <a:r>
              <a:rPr lang="bg-BG" sz="2000" dirty="0" err="1"/>
              <a:t>посуда</a:t>
            </a:r>
            <a:r>
              <a:rPr lang="bg-BG" sz="2000" dirty="0"/>
              <a:t> и санитарни </a:t>
            </a:r>
            <a:r>
              <a:rPr lang="bg-BG" sz="2000" dirty="0" smtClean="0"/>
              <a:t>консумативи, материали </a:t>
            </a:r>
            <a:r>
              <a:rPr lang="bg-BG" sz="2000" dirty="0"/>
              <a:t>за рехабилитация и ЛФК </a:t>
            </a:r>
            <a:r>
              <a:rPr lang="bg-BG" sz="2000" dirty="0" smtClean="0"/>
              <a:t>,</a:t>
            </a:r>
            <a:r>
              <a:rPr lang="bg-BG" sz="2000" dirty="0"/>
              <a:t> канцеларски материали и материали за арт </a:t>
            </a:r>
            <a:r>
              <a:rPr lang="bg-BG" sz="2000" dirty="0" smtClean="0"/>
              <a:t>терапия, лекарства, горива и др. </a:t>
            </a:r>
            <a:r>
              <a:rPr lang="en-US" sz="2000" dirty="0"/>
              <a:t>)</a:t>
            </a:r>
            <a:r>
              <a:rPr lang="bg-BG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0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1235894"/>
            <a:ext cx="8229600" cy="49294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 smtClean="0">
                <a:solidFill>
                  <a:srgbClr val="000099"/>
                </a:solidFill>
              </a:rPr>
              <a:t>Дейност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4. Подготовка за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преместване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настаняване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на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децата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младежите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с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увреждания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в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двата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ЦНСТ </a:t>
            </a:r>
          </a:p>
          <a:p>
            <a:pPr marL="0" indent="0">
              <a:buNone/>
            </a:pPr>
            <a:r>
              <a:rPr lang="bg-BG" sz="2400" b="1" dirty="0" smtClean="0"/>
              <a:t>4.3. Подготовка на документация за преместване и функциониране на двата ЦНСТ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err="1" smtClean="0"/>
              <a:t>Разработена</a:t>
            </a:r>
            <a:r>
              <a:rPr lang="ru-RU" sz="2000" b="1" dirty="0" smtClean="0"/>
              <a:t> документация за </a:t>
            </a:r>
            <a:r>
              <a:rPr lang="ru-RU" sz="2000" b="1" dirty="0" err="1" smtClean="0"/>
              <a:t>функциониране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социалните</a:t>
            </a:r>
            <a:r>
              <a:rPr lang="ru-RU" sz="2000" b="1" dirty="0" smtClean="0"/>
              <a:t> услуги ЦНСТ</a:t>
            </a:r>
          </a:p>
          <a:p>
            <a:pPr marL="0" indent="0" algn="just">
              <a:buNone/>
            </a:pPr>
            <a:r>
              <a:rPr lang="en-US" sz="2000" dirty="0" smtClean="0"/>
              <a:t>(</a:t>
            </a:r>
            <a:r>
              <a:rPr lang="ru-RU" sz="2000" dirty="0" smtClean="0"/>
              <a:t>Процедура за </a:t>
            </a:r>
            <a:r>
              <a:rPr lang="ru-RU" sz="2000" dirty="0" err="1" smtClean="0"/>
              <a:t>откриване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ползване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услугите</a:t>
            </a:r>
            <a:r>
              <a:rPr lang="ru-RU" sz="2000" dirty="0" smtClean="0"/>
              <a:t> и </a:t>
            </a:r>
            <a:r>
              <a:rPr lang="ru-RU" sz="2000" dirty="0" err="1" smtClean="0"/>
              <a:t>прекратяването</a:t>
            </a:r>
            <a:r>
              <a:rPr lang="ru-RU" sz="2000" dirty="0" smtClean="0"/>
              <a:t> им;</a:t>
            </a:r>
            <a:r>
              <a:rPr lang="en-US" sz="2000" dirty="0" smtClean="0"/>
              <a:t> </a:t>
            </a:r>
            <a:r>
              <a:rPr lang="ru-RU" sz="2000" dirty="0" err="1" smtClean="0"/>
              <a:t>Правилник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вътрешния</a:t>
            </a:r>
            <a:r>
              <a:rPr lang="ru-RU" sz="2000" dirty="0"/>
              <a:t> трудов </a:t>
            </a:r>
            <a:r>
              <a:rPr lang="ru-RU" sz="2000" dirty="0" err="1"/>
              <a:t>ред</a:t>
            </a:r>
            <a:r>
              <a:rPr lang="ru-RU" sz="2000" dirty="0"/>
              <a:t> в ЦНСТ</a:t>
            </a:r>
            <a:r>
              <a:rPr lang="ru-RU" sz="2000" dirty="0" smtClean="0"/>
              <a:t>;</a:t>
            </a:r>
            <a:r>
              <a:rPr lang="en-US" sz="2000" dirty="0" smtClean="0"/>
              <a:t> </a:t>
            </a:r>
            <a:r>
              <a:rPr lang="ru-RU" sz="2000" dirty="0" smtClean="0"/>
              <a:t>Правила </a:t>
            </a:r>
            <a:r>
              <a:rPr lang="ru-RU" sz="2000" dirty="0"/>
              <a:t>за посещение и </a:t>
            </a:r>
            <a:r>
              <a:rPr lang="ru-RU" sz="2000" dirty="0" err="1"/>
              <a:t>достъп</a:t>
            </a:r>
            <a:r>
              <a:rPr lang="ru-RU" sz="2000" dirty="0"/>
              <a:t> до </a:t>
            </a:r>
            <a:r>
              <a:rPr lang="ru-RU" sz="2000" dirty="0" err="1"/>
              <a:t>децата</a:t>
            </a:r>
            <a:r>
              <a:rPr lang="ru-RU" sz="2000" dirty="0"/>
              <a:t> и </a:t>
            </a:r>
            <a:r>
              <a:rPr lang="ru-RU" sz="2000" dirty="0" err="1"/>
              <a:t>младежите</a:t>
            </a:r>
            <a:r>
              <a:rPr lang="ru-RU" sz="2000" dirty="0"/>
              <a:t>; </a:t>
            </a:r>
            <a:r>
              <a:rPr lang="ru-RU" sz="2000" dirty="0" smtClean="0"/>
              <a:t>Процедура </a:t>
            </a:r>
            <a:r>
              <a:rPr lang="ru-RU" sz="2000" dirty="0"/>
              <a:t>за </a:t>
            </a:r>
            <a:r>
              <a:rPr lang="ru-RU" sz="2000" dirty="0" err="1"/>
              <a:t>предаване</a:t>
            </a:r>
            <a:r>
              <a:rPr lang="ru-RU" sz="2000" dirty="0"/>
              <a:t> на информация и действие при </a:t>
            </a:r>
            <a:r>
              <a:rPr lang="ru-RU" sz="2000" dirty="0" err="1"/>
              <a:t>спешни</a:t>
            </a:r>
            <a:r>
              <a:rPr lang="ru-RU" sz="2000" dirty="0"/>
              <a:t> ситуации</a:t>
            </a:r>
            <a:r>
              <a:rPr lang="ru-RU" sz="2000" dirty="0" smtClean="0"/>
              <a:t>;</a:t>
            </a:r>
            <a:r>
              <a:rPr lang="en-US" sz="2000" dirty="0" smtClean="0"/>
              <a:t> </a:t>
            </a:r>
            <a:r>
              <a:rPr lang="ru-RU" sz="2000" dirty="0" smtClean="0"/>
              <a:t>Правила </a:t>
            </a:r>
            <a:r>
              <a:rPr lang="ru-RU" sz="2000" dirty="0"/>
              <a:t>и </a:t>
            </a:r>
            <a:r>
              <a:rPr lang="ru-RU" sz="2000" dirty="0" err="1"/>
              <a:t>процедури</a:t>
            </a:r>
            <a:r>
              <a:rPr lang="ru-RU" sz="2000" dirty="0"/>
              <a:t> за </a:t>
            </a:r>
            <a:r>
              <a:rPr lang="ru-RU" sz="2000" dirty="0" err="1"/>
              <a:t>осигуряване</a:t>
            </a:r>
            <a:r>
              <a:rPr lang="ru-RU" sz="2000" dirty="0"/>
              <a:t> на </a:t>
            </a:r>
            <a:r>
              <a:rPr lang="ru-RU" sz="2000" dirty="0" err="1"/>
              <a:t>сигурна</a:t>
            </a:r>
            <a:r>
              <a:rPr lang="ru-RU" sz="2000" dirty="0"/>
              <a:t> и безопасна среда за </a:t>
            </a:r>
            <a:r>
              <a:rPr lang="ru-RU" sz="2000" dirty="0" err="1" smtClean="0"/>
              <a:t>децата</a:t>
            </a:r>
            <a:r>
              <a:rPr lang="ru-RU" sz="2000" dirty="0" smtClean="0"/>
              <a:t>/</a:t>
            </a:r>
            <a:r>
              <a:rPr lang="ru-RU" sz="2000" dirty="0" err="1" smtClean="0"/>
              <a:t>младежите</a:t>
            </a:r>
            <a:r>
              <a:rPr lang="bg-BG" sz="2000" dirty="0" smtClean="0"/>
              <a:t>; </a:t>
            </a:r>
            <a:r>
              <a:rPr lang="bg-BG" sz="2000" dirty="0" err="1"/>
              <a:t>М</a:t>
            </a:r>
            <a:r>
              <a:rPr lang="bg-BG" sz="2000" dirty="0" err="1" smtClean="0"/>
              <a:t>ес</a:t>
            </a:r>
            <a:r>
              <a:rPr lang="ru-RU" sz="2000" dirty="0" err="1" smtClean="0"/>
              <a:t>ечни</a:t>
            </a:r>
            <a:r>
              <a:rPr lang="ru-RU" sz="2000" dirty="0" smtClean="0"/>
              <a:t> </a:t>
            </a:r>
            <a:r>
              <a:rPr lang="ru-RU" sz="2000" dirty="0" err="1"/>
              <a:t>графици</a:t>
            </a:r>
            <a:r>
              <a:rPr lang="ru-RU" sz="2000" dirty="0"/>
              <a:t> за </a:t>
            </a:r>
            <a:r>
              <a:rPr lang="ru-RU" sz="2000" dirty="0" err="1"/>
              <a:t>разпределение</a:t>
            </a:r>
            <a:r>
              <a:rPr lang="ru-RU" sz="2000" dirty="0"/>
              <a:t> на </a:t>
            </a:r>
            <a:r>
              <a:rPr lang="ru-RU" sz="2000" dirty="0" err="1"/>
              <a:t>работното</a:t>
            </a:r>
            <a:r>
              <a:rPr lang="ru-RU" sz="2000" dirty="0"/>
              <a:t> </a:t>
            </a:r>
            <a:r>
              <a:rPr lang="ru-RU" sz="2000" dirty="0" err="1"/>
              <a:t>време</a:t>
            </a:r>
            <a:r>
              <a:rPr lang="ru-RU" sz="2000" dirty="0"/>
              <a:t> за </a:t>
            </a:r>
            <a:r>
              <a:rPr lang="ru-RU" sz="2000" dirty="0" err="1"/>
              <a:t>съответните</a:t>
            </a:r>
            <a:r>
              <a:rPr lang="ru-RU" sz="2000" dirty="0"/>
              <a:t> </a:t>
            </a:r>
            <a:r>
              <a:rPr lang="ru-RU" sz="2000" dirty="0" err="1"/>
              <a:t>длъжности</a:t>
            </a:r>
            <a:r>
              <a:rPr lang="ru-RU" sz="2000" dirty="0" smtClean="0"/>
              <a:t>;</a:t>
            </a:r>
            <a:r>
              <a:rPr lang="ru-RU" sz="2000" dirty="0"/>
              <a:t> </a:t>
            </a:r>
            <a:r>
              <a:rPr lang="ru-RU" sz="2000" dirty="0" err="1" smtClean="0"/>
              <a:t>Формуляри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отразяване</a:t>
            </a:r>
            <a:r>
              <a:rPr lang="ru-RU" sz="2000" dirty="0"/>
              <a:t> на </a:t>
            </a:r>
            <a:r>
              <a:rPr lang="ru-RU" sz="2000" dirty="0" err="1"/>
              <a:t>индивидуалната</a:t>
            </a:r>
            <a:r>
              <a:rPr lang="ru-RU" sz="2000" dirty="0"/>
              <a:t> работа с </a:t>
            </a:r>
            <a:r>
              <a:rPr lang="ru-RU" sz="2000" dirty="0" err="1"/>
              <a:t>детето</a:t>
            </a:r>
            <a:r>
              <a:rPr lang="ru-RU" sz="2000" dirty="0"/>
              <a:t>/</a:t>
            </a:r>
            <a:r>
              <a:rPr lang="ru-RU" sz="2000" dirty="0" err="1"/>
              <a:t>младеж</a:t>
            </a:r>
            <a:r>
              <a:rPr lang="ru-RU" sz="2000" dirty="0"/>
              <a:t> - </a:t>
            </a:r>
            <a:r>
              <a:rPr lang="ru-RU" sz="2000" dirty="0" err="1"/>
              <a:t>потребител</a:t>
            </a:r>
            <a:r>
              <a:rPr lang="ru-RU" sz="2000" dirty="0"/>
              <a:t> на </a:t>
            </a:r>
            <a:r>
              <a:rPr lang="ru-RU" sz="2000" dirty="0" err="1"/>
              <a:t>услугата</a:t>
            </a:r>
            <a:r>
              <a:rPr lang="ru-RU" sz="2000" dirty="0"/>
              <a:t> и др.</a:t>
            </a:r>
            <a:r>
              <a:rPr lang="en-GB" sz="2000" dirty="0"/>
              <a:t> </a:t>
            </a:r>
            <a:r>
              <a:rPr lang="en-US" sz="2000" dirty="0"/>
              <a:t>)</a:t>
            </a:r>
            <a:endParaRPr lang="bg-BG" sz="2000" dirty="0"/>
          </a:p>
          <a:p>
            <a:pPr marL="0" indent="0">
              <a:buNone/>
            </a:pPr>
            <a:endParaRPr lang="bg-BG" sz="2000" dirty="0"/>
          </a:p>
          <a:p>
            <a:pPr marL="0" indent="0">
              <a:buNone/>
            </a:pPr>
            <a:r>
              <a:rPr lang="en-US" sz="2000" dirty="0" smtClean="0"/>
              <a:t> )</a:t>
            </a:r>
            <a:endParaRPr lang="ru-RU" sz="2000" dirty="0"/>
          </a:p>
          <a:p>
            <a:pPr marL="0" indent="0">
              <a:buNone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543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1235894"/>
            <a:ext cx="8229600" cy="420933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 smtClean="0">
                <a:solidFill>
                  <a:srgbClr val="000099"/>
                </a:solidFill>
              </a:rPr>
              <a:t>Дейност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5.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Предоставяне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на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социалната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услуга в два „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Центъра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за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настаняване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от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семеен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тип“ за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деца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младежи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с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увреждания</a:t>
            </a:r>
            <a:endParaRPr lang="en-US" sz="2400" b="1" i="1" u="sng" dirty="0" smtClean="0">
              <a:solidFill>
                <a:srgbClr val="000099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bg-BG" sz="2000" dirty="0"/>
              <a:t>Социалните услуги „Центрове за настаняване от семеен тип“ ще се предоставят и управляват от Община Бяла Слатина</a:t>
            </a:r>
            <a:endParaRPr lang="ru-RU" sz="20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bg-BG" sz="2400" dirty="0"/>
              <a:t> </a:t>
            </a:r>
            <a:r>
              <a:rPr lang="bg-BG" sz="2000" b="1" i="1" dirty="0" smtClean="0">
                <a:solidFill>
                  <a:srgbClr val="C00000"/>
                </a:solidFill>
              </a:rPr>
              <a:t>Капацитетът на ЦНСТ </a:t>
            </a:r>
            <a:r>
              <a:rPr lang="bg-BG" sz="2000" dirty="0" smtClean="0"/>
              <a:t>- 12 места + 2 места за кризисно настаняване. </a:t>
            </a:r>
            <a:r>
              <a:rPr lang="bg-BG" sz="2000" b="1" i="1" dirty="0" smtClean="0">
                <a:solidFill>
                  <a:srgbClr val="C00000"/>
                </a:solidFill>
              </a:rPr>
              <a:t>Персонал</a:t>
            </a:r>
            <a:r>
              <a:rPr lang="bg-BG" sz="2000" dirty="0" smtClean="0"/>
              <a:t>- 8.75 бр. за всяка услуга;</a:t>
            </a:r>
            <a:endParaRPr lang="en-US" sz="20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bg-BG" sz="2000" dirty="0" smtClean="0"/>
              <a:t>Осигурена квалифицирана подкрепа от специалисти: психолог, здравен консултант, </a:t>
            </a:r>
            <a:r>
              <a:rPr lang="bg-BG" sz="2000" dirty="0" err="1" smtClean="0"/>
              <a:t>консултант</a:t>
            </a:r>
            <a:r>
              <a:rPr lang="bg-BG" sz="2000" dirty="0" smtClean="0"/>
              <a:t> - социални дейности, рехабилитатор, логопед, арт и </a:t>
            </a:r>
            <a:r>
              <a:rPr lang="bg-BG" sz="2000" dirty="0" err="1" smtClean="0"/>
              <a:t>трудотерапевт</a:t>
            </a:r>
            <a:r>
              <a:rPr lang="bg-BG" sz="2000" dirty="0" smtClean="0"/>
              <a:t>, възпитатели;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bg-BG" sz="2000" dirty="0" smtClean="0"/>
              <a:t> Цялостната визия за предоставяне на социалната услуга ще бъде разписана в </a:t>
            </a:r>
            <a:r>
              <a:rPr lang="bg-BG" sz="2000" b="1" dirty="0" smtClean="0"/>
              <a:t>План за развитие на социалната услуга</a:t>
            </a:r>
            <a:r>
              <a:rPr lang="bg-BG" sz="2000" dirty="0" smtClean="0"/>
              <a:t>;</a:t>
            </a:r>
            <a:endParaRPr lang="en-US" sz="2000" dirty="0" smtClean="0"/>
          </a:p>
          <a:p>
            <a:pPr marL="0" indent="0">
              <a:buNone/>
            </a:pPr>
            <a:endParaRPr 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34022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1235894"/>
            <a:ext cx="8229600" cy="420933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 smtClean="0">
                <a:solidFill>
                  <a:srgbClr val="000099"/>
                </a:solidFill>
              </a:rPr>
              <a:t>Дейност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5.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Предоставяне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на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социалната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услуга в два „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Центъра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за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настаняване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от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семеен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тип“ за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деца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младежи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с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увреждания</a:t>
            </a:r>
            <a:endParaRPr lang="ru-RU" sz="2400" b="1" i="1" u="sng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sz="2000" dirty="0"/>
              <a:t>Бюджетът на социалните услуги е изработен в съответствие със стандартите  за делегираните от държавата дейности през 2014г. </a:t>
            </a:r>
            <a:r>
              <a:rPr lang="bg-BG" sz="20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000" dirty="0"/>
              <a:t>Храненето ще се осигурява чрез доставяне на готова </a:t>
            </a:r>
            <a:r>
              <a:rPr lang="bg-BG" sz="2000" dirty="0" smtClean="0"/>
              <a:t>храна;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000" dirty="0"/>
              <a:t>За всяко дете ще се избере личен лекар и стоматолог, ще се изготви план за медицински грижи, който се съгласува с личният лекар на детето, ще се води лично </a:t>
            </a:r>
            <a:r>
              <a:rPr lang="bg-BG" sz="2000" dirty="0" smtClean="0"/>
              <a:t>досие</a:t>
            </a:r>
            <a:r>
              <a:rPr lang="bg-BG" sz="2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000" dirty="0" smtClean="0"/>
              <a:t>Децата </a:t>
            </a:r>
            <a:r>
              <a:rPr lang="bg-BG" sz="2000" dirty="0"/>
              <a:t>и младежите ще бъдат записани в подходяща форма на обучение в образователно заведение, съобразно възрастта си. Децата под 12 години ще се придружават извън дома от персонала, при необходимост и след 12 годишна, съобразно индивидуалните нужди.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sz="2000" dirty="0"/>
          </a:p>
          <a:p>
            <a:pPr>
              <a:buFont typeface="Wingdings" panose="05000000000000000000" pitchFamily="2" charset="2"/>
              <a:buChar char="§"/>
            </a:pPr>
            <a:endParaRPr lang="bg-BG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bg-BG" sz="2000" dirty="0" smtClean="0"/>
          </a:p>
          <a:p>
            <a:pPr marL="0" indent="0">
              <a:buNone/>
            </a:pPr>
            <a:r>
              <a:rPr lang="bg-BG" sz="2000" dirty="0" smtClean="0"/>
              <a:t>Социалните услуги „Центрове за настаняване от семеен тип“ ще се предоставят и управляват от Община Бяла Слатина</a:t>
            </a:r>
            <a:endParaRPr lang="ru-RU" sz="20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1235894"/>
            <a:ext cx="8229600" cy="420933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bg-BG" sz="2400" b="1" i="1" u="sng" dirty="0" smtClean="0">
                <a:solidFill>
                  <a:srgbClr val="000099"/>
                </a:solidFill>
              </a:rPr>
              <a:t>Очаквани основни резултати от проекта: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2100" dirty="0" smtClean="0">
                <a:solidFill>
                  <a:schemeClr val="tx1"/>
                </a:solidFill>
              </a:rPr>
              <a:t>Сформиране на екип за управление на проекта;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2100" dirty="0" smtClean="0">
                <a:solidFill>
                  <a:schemeClr val="tx1"/>
                </a:solidFill>
              </a:rPr>
              <a:t>Проведени обществени поръчки и сключени договори с изпълнители;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2100" dirty="0" smtClean="0">
                <a:solidFill>
                  <a:schemeClr val="tx1"/>
                </a:solidFill>
              </a:rPr>
              <a:t>Провеждане на </a:t>
            </a:r>
            <a:r>
              <a:rPr lang="bg-BG" sz="2100" dirty="0" smtClean="0"/>
              <a:t>2 пресконференции - начална и заключителна и 1 церемония по откриване на социалните услуги – два броя ЦНСТ;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2100" dirty="0" smtClean="0"/>
              <a:t>Назначен персонал на социалните услуги;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2100" dirty="0" smtClean="0"/>
              <a:t>Разработена документация за функциониране на социалните услуги;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2100" dirty="0" smtClean="0"/>
              <a:t>Осигурен плавен преход за децата и младежите, подлежащи на извеждане от институции; 	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2100" dirty="0" smtClean="0"/>
              <a:t>Разкрити и функциониращи две нови социална услуги „Център за настаняване от семеен тип“ в общността.</a:t>
            </a:r>
            <a:r>
              <a:rPr lang="bg-BG" sz="2000" dirty="0" smtClean="0"/>
              <a:t>	</a:t>
            </a:r>
          </a:p>
          <a:p>
            <a:endParaRPr lang="bg-BG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Картина 4" descr="\\PROEKTI-SP\Dir_Proekti\СПРАВКИ\Отчет на Кмета за 2014г\Снимки\ЦНСТ-2 (10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635666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0199"/>
            <a:ext cx="4104456" cy="3045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65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611560" y="1412775"/>
            <a:ext cx="8075240" cy="471338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bg-BG" sz="2800" b="1" i="1" dirty="0">
                <a:solidFill>
                  <a:srgbClr val="000099"/>
                </a:solidFill>
              </a:rPr>
              <a:t>Проект „Като в свой дом</a:t>
            </a:r>
            <a:r>
              <a:rPr lang="bg-BG" sz="2800" b="1" i="1" dirty="0" smtClean="0">
                <a:solidFill>
                  <a:srgbClr val="000099"/>
                </a:solidFill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g-BG" sz="2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Бенефициент</a:t>
            </a:r>
            <a:r>
              <a:rPr lang="bg-BG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bg-BG" sz="2400" b="1" dirty="0" smtClean="0">
                <a:solidFill>
                  <a:srgbClr val="002060"/>
                </a:solidFill>
                <a:latin typeface="+mn-lt"/>
              </a:rPr>
              <a:t>Община Бяла Слатина</a:t>
            </a:r>
            <a:endParaRPr lang="bg-BG" sz="2400" b="1" i="1" u="sng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g-BG" sz="2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Продължителност </a:t>
            </a:r>
            <a:r>
              <a:rPr lang="bg-BG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проекта:</a:t>
            </a:r>
            <a:r>
              <a:rPr lang="bg-BG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+mn-lt"/>
              </a:rPr>
              <a:t>15 </a:t>
            </a:r>
            <a:r>
              <a:rPr lang="bg-BG" sz="2400" b="1" dirty="0">
                <a:solidFill>
                  <a:srgbClr val="002060"/>
                </a:solidFill>
                <a:latin typeface="+mn-lt"/>
              </a:rPr>
              <a:t>месеца </a:t>
            </a:r>
            <a:endParaRPr lang="bg-BG" sz="2400" b="1" dirty="0" smtClean="0">
              <a:solidFill>
                <a:srgbClr val="002060"/>
              </a:solidFill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bg-BG" sz="2400" b="1" dirty="0" smtClean="0">
                <a:solidFill>
                  <a:srgbClr val="002060"/>
                </a:solidFill>
                <a:latin typeface="+mn-lt"/>
              </a:rPr>
              <a:t>            (01.08.2014 </a:t>
            </a:r>
            <a:r>
              <a:rPr lang="bg-BG" sz="2400" b="1" dirty="0">
                <a:solidFill>
                  <a:srgbClr val="002060"/>
                </a:solidFill>
                <a:latin typeface="+mn-lt"/>
              </a:rPr>
              <a:t>г. – </a:t>
            </a:r>
            <a:r>
              <a:rPr lang="bg-BG" sz="2400" b="1" dirty="0" smtClean="0">
                <a:solidFill>
                  <a:srgbClr val="002060"/>
                </a:solidFill>
                <a:latin typeface="+mn-lt"/>
              </a:rPr>
              <a:t>31.10.2015 </a:t>
            </a:r>
            <a:r>
              <a:rPr lang="bg-BG" sz="2400" b="1" dirty="0">
                <a:solidFill>
                  <a:srgbClr val="002060"/>
                </a:solidFill>
                <a:latin typeface="+mn-lt"/>
              </a:rPr>
              <a:t>г</a:t>
            </a:r>
            <a:r>
              <a:rPr lang="bg-BG" sz="2400" b="1" dirty="0" smtClean="0">
                <a:solidFill>
                  <a:srgbClr val="002060"/>
                </a:solidFill>
                <a:latin typeface="+mn-lt"/>
              </a:rPr>
              <a:t>.)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bg-BG" sz="2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Обща </a:t>
            </a:r>
            <a:r>
              <a:rPr lang="bg-BG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стойност на проекта:</a:t>
            </a: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+mn-lt"/>
              </a:rPr>
              <a:t>475 973,59</a:t>
            </a:r>
            <a:r>
              <a:rPr lang="bg-BG" sz="2400" b="1" dirty="0" smtClean="0">
                <a:solidFill>
                  <a:srgbClr val="002060"/>
                </a:solidFill>
                <a:latin typeface="+mn-lt"/>
                <a:cs typeface="Times New Roman" pitchFamily="18"/>
              </a:rPr>
              <a:t> лева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g-BG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Размер на безвъзмездна финансова помощ:</a:t>
            </a:r>
            <a:r>
              <a:rPr lang="bg-BG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bg-BG" sz="2400" b="1" dirty="0">
                <a:solidFill>
                  <a:srgbClr val="002060"/>
                </a:solidFill>
                <a:latin typeface="+mn-lt"/>
                <a:cs typeface="Times New Roman" pitchFamily="18"/>
              </a:rPr>
              <a:t>100</a:t>
            </a:r>
            <a:r>
              <a:rPr lang="bg-BG" sz="2400" b="1" dirty="0" smtClean="0">
                <a:solidFill>
                  <a:srgbClr val="002060"/>
                </a:solidFill>
                <a:latin typeface="+mn-lt"/>
                <a:cs typeface="Times New Roman" pitchFamily="18"/>
              </a:rPr>
              <a:t>%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  <a:p>
            <a:pPr marL="0" lvl="0" indent="0" algn="just"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 anchorCtr="1"/>
          <a:lstStyle/>
          <a:p>
            <a:pPr marL="0" lvl="0" indent="0" algn="ctr">
              <a:buNone/>
            </a:pPr>
            <a:endParaRPr lang="bg-BG" sz="6000" b="1" dirty="0">
              <a:latin typeface="Times New Roman" pitchFamily="18"/>
              <a:cs typeface="Times New Roman" pitchFamily="18"/>
            </a:endParaRPr>
          </a:p>
          <a:p>
            <a:pPr marL="0" lvl="0" indent="0" algn="ctr">
              <a:buNone/>
            </a:pPr>
            <a:r>
              <a:rPr lang="bg-BG" sz="3600" b="1" dirty="0" smtClean="0">
                <a:solidFill>
                  <a:srgbClr val="000066"/>
                </a:solidFill>
                <a:latin typeface="+mn-lt"/>
                <a:cs typeface="Times New Roman" pitchFamily="18"/>
              </a:rPr>
              <a:t>БЛАГОДАРЯ ЗА </a:t>
            </a:r>
            <a:r>
              <a:rPr lang="bg-BG" sz="3600" b="1" dirty="0">
                <a:solidFill>
                  <a:srgbClr val="000066"/>
                </a:solidFill>
                <a:latin typeface="+mn-lt"/>
                <a:cs typeface="Times New Roman" pitchFamily="18"/>
              </a:rPr>
              <a:t>ВНИМАНИЕТО!</a:t>
            </a:r>
          </a:p>
          <a:p>
            <a:pPr marL="0" lvl="0" indent="0" algn="ctr">
              <a:buNone/>
            </a:pPr>
            <a:endParaRPr lang="ru-RU" sz="3600" dirty="0">
              <a:latin typeface="Times New Roman" pitchFamily="18"/>
              <a:cs typeface="Times New Roman" pitchFamily="18"/>
            </a:endParaRPr>
          </a:p>
          <a:p>
            <a:pPr marL="0" indent="0" algn="ctr">
              <a:buNone/>
            </a:pPr>
            <a:r>
              <a:rPr lang="bg-BG" sz="2000" b="1" dirty="0">
                <a:solidFill>
                  <a:schemeClr val="tx1"/>
                </a:solidFill>
              </a:rPr>
              <a:t>За допълнителна информация: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g-BG" sz="2000" dirty="0" smtClean="0">
                <a:solidFill>
                  <a:schemeClr val="tx1"/>
                </a:solidFill>
              </a:rPr>
              <a:t>Община Бяла Слатина,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g-BG" sz="2000" dirty="0">
                <a:solidFill>
                  <a:schemeClr val="tx1"/>
                </a:solidFill>
              </a:rPr>
              <a:t>гр. Бяла Слатина, ул. „Климент Охридски“ № 68</a:t>
            </a:r>
            <a:r>
              <a:rPr lang="bg-BG" sz="2000" dirty="0" smtClean="0">
                <a:solidFill>
                  <a:schemeClr val="tx1"/>
                </a:solidFill>
              </a:rPr>
              <a:t>,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g-BG" sz="2000" dirty="0" smtClean="0">
                <a:solidFill>
                  <a:schemeClr val="tx1"/>
                </a:solidFill>
              </a:rPr>
              <a:t>Бисерка </a:t>
            </a:r>
            <a:r>
              <a:rPr lang="en-US" sz="2000" dirty="0" err="1" smtClean="0">
                <a:solidFill>
                  <a:schemeClr val="tx1"/>
                </a:solidFill>
              </a:rPr>
              <a:t>Бурдиняшка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g-BG" sz="2000" dirty="0">
                <a:solidFill>
                  <a:schemeClr val="tx1"/>
                </a:solidFill>
              </a:rPr>
              <a:t>– Ръководител на проекта</a:t>
            </a:r>
            <a:r>
              <a:rPr lang="bg-BG" sz="20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bg-BG" sz="2000" dirty="0">
                <a:solidFill>
                  <a:schemeClr val="tx1"/>
                </a:solidFill>
              </a:rPr>
              <a:t>-</a:t>
            </a:r>
            <a:r>
              <a:rPr lang="bg-BG" sz="2000" dirty="0" err="1">
                <a:solidFill>
                  <a:schemeClr val="tx1"/>
                </a:solidFill>
              </a:rPr>
              <a:t>mail</a:t>
            </a:r>
            <a:r>
              <a:rPr lang="bg-BG" sz="2000" dirty="0">
                <a:solidFill>
                  <a:schemeClr val="tx1"/>
                </a:solidFill>
              </a:rPr>
              <a:t>:</a:t>
            </a: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u="sng" dirty="0">
                <a:hlinkClick r:id="rId2"/>
              </a:rPr>
              <a:t>bisbur@abv.bg</a:t>
            </a:r>
            <a:r>
              <a:rPr lang="bg-BG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14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611560" y="1412775"/>
            <a:ext cx="8075240" cy="471338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2000" b="1" i="1" u="sng" dirty="0">
                <a:solidFill>
                  <a:srgbClr val="002060"/>
                </a:solidFill>
              </a:rPr>
              <a:t>Обща цел на проекта:</a:t>
            </a:r>
            <a:r>
              <a:rPr lang="bg-BG" sz="2000" b="1" i="1" dirty="0">
                <a:solidFill>
                  <a:srgbClr val="002060"/>
                </a:solidFill>
              </a:rPr>
              <a:t> </a:t>
            </a:r>
            <a:r>
              <a:rPr lang="bg-BG" sz="2000" b="1" i="1" dirty="0" smtClean="0">
                <a:solidFill>
                  <a:srgbClr val="002060"/>
                </a:solidFill>
              </a:rPr>
              <a:t> </a:t>
            </a:r>
            <a:r>
              <a:rPr lang="bg-BG" sz="2000" dirty="0" smtClean="0"/>
              <a:t>Реализиране на устойчив модел за </a:t>
            </a:r>
            <a:r>
              <a:rPr lang="bg-BG" sz="2000" dirty="0" err="1" smtClean="0"/>
              <a:t>деинституционализация</a:t>
            </a:r>
            <a:r>
              <a:rPr lang="bg-BG" sz="2000" dirty="0" smtClean="0"/>
              <a:t> на деца и младежи с увреждания, настанени в специализирани институции, чрез развитие на социални услуги от </a:t>
            </a:r>
            <a:r>
              <a:rPr lang="bg-BG" sz="2000" dirty="0" err="1" smtClean="0"/>
              <a:t>резидентен</a:t>
            </a:r>
            <a:r>
              <a:rPr lang="bg-BG" sz="2000" dirty="0" smtClean="0"/>
              <a:t> тип </a:t>
            </a:r>
          </a:p>
          <a:p>
            <a:pPr marL="0" indent="0" algn="just">
              <a:buNone/>
            </a:pPr>
            <a:r>
              <a:rPr lang="bg-BG" sz="2000" b="1" i="1" u="sng" dirty="0" smtClean="0">
                <a:solidFill>
                  <a:srgbClr val="002060"/>
                </a:solidFill>
              </a:rPr>
              <a:t>Специфична цел: </a:t>
            </a:r>
            <a:endParaRPr lang="bg-BG" sz="2000" u="sng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bg-BG" sz="2000" dirty="0" smtClean="0"/>
              <a:t>1. Разкриване на 2 бр. Центрове за настаняване от семеен тип в гр. Бяла Слатина;</a:t>
            </a:r>
          </a:p>
          <a:p>
            <a:pPr marL="0" indent="0" algn="just">
              <a:buNone/>
            </a:pPr>
            <a:r>
              <a:rPr lang="bg-BG" sz="2000" dirty="0" smtClean="0"/>
              <a:t>2. Прилагане на модерни подходи за социална работа от квалифициран и обучен персонал в 2-та Центъра за настаняване от семеен тип; </a:t>
            </a:r>
          </a:p>
          <a:p>
            <a:pPr marL="0" indent="0" algn="just">
              <a:buNone/>
            </a:pPr>
            <a:r>
              <a:rPr lang="bg-BG" sz="2000" dirty="0" smtClean="0"/>
              <a:t>3. Закриване на Дом за деца и младежи с умствена изостаналост – с.Търнава.</a:t>
            </a: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885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0" y="1268760"/>
            <a:ext cx="9144000" cy="648072"/>
          </a:xfrm>
        </p:spPr>
        <p:txBody>
          <a:bodyPr/>
          <a:lstStyle/>
          <a:p>
            <a:pPr algn="l"/>
            <a:r>
              <a:rPr lang="bg-BG" sz="2400" b="1" i="1" u="sng" dirty="0">
                <a:solidFill>
                  <a:srgbClr val="000099"/>
                </a:solidFill>
              </a:rPr>
              <a:t>Описание на </a:t>
            </a:r>
            <a:r>
              <a:rPr lang="bg-BG" sz="2400" b="1" i="1" u="sng" dirty="0" smtClean="0">
                <a:solidFill>
                  <a:srgbClr val="000099"/>
                </a:solidFill>
              </a:rPr>
              <a:t>целевите групи: </a:t>
            </a:r>
            <a:br>
              <a:rPr lang="bg-BG" sz="2400" b="1" i="1" u="sng" dirty="0" smtClean="0">
                <a:solidFill>
                  <a:srgbClr val="000099"/>
                </a:solidFill>
              </a:rPr>
            </a:br>
            <a:endParaRPr lang="bg-BG" sz="2400" b="1" i="1" dirty="0">
              <a:solidFill>
                <a:srgbClr val="000099"/>
              </a:solidFill>
            </a:endParaRPr>
          </a:p>
        </p:txBody>
      </p:sp>
      <p:sp>
        <p:nvSpPr>
          <p:cNvPr id="5" name="Заглавие 1"/>
          <p:cNvSpPr txBox="1">
            <a:spLocks/>
          </p:cNvSpPr>
          <p:nvPr/>
        </p:nvSpPr>
        <p:spPr>
          <a:xfrm>
            <a:off x="251520" y="1844824"/>
            <a:ext cx="8814048" cy="48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bg-BG" sz="2400" dirty="0" smtClean="0"/>
              <a:t>1. Деца и младежи с увреждания, настанени в специализираните институции за деца с умствена изостаналост и за деца с физически увреждания</a:t>
            </a:r>
            <a:r>
              <a:rPr lang="bg-BG" sz="2400" dirty="0"/>
              <a:t>,</a:t>
            </a:r>
            <a:r>
              <a:rPr lang="bg-BG" sz="2400" dirty="0" smtClean="0"/>
              <a:t> и в домовете за медико-социални грижи за деца; </a:t>
            </a:r>
          </a:p>
          <a:p>
            <a:pPr algn="just">
              <a:spcAft>
                <a:spcPts val="1200"/>
              </a:spcAft>
            </a:pPr>
            <a:r>
              <a:rPr lang="bg-BG" sz="2400" dirty="0" smtClean="0"/>
              <a:t>2.Деца и младежи с увреждания, настанени в домове за деца, лишени от родителска грижа; </a:t>
            </a:r>
            <a:endParaRPr lang="en-US" sz="2400" dirty="0" smtClean="0"/>
          </a:p>
          <a:p>
            <a:pPr algn="just">
              <a:spcAft>
                <a:spcPts val="1200"/>
              </a:spcAft>
            </a:pPr>
            <a:r>
              <a:rPr lang="bg-BG" sz="2400" dirty="0"/>
              <a:t>3.Деца и младежи, настанени в домове за деца, лишени от родителска грижа;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/>
              <a:t>4</a:t>
            </a:r>
            <a:r>
              <a:rPr lang="bg-BG" sz="2400" dirty="0" smtClean="0"/>
              <a:t>.Деца с увреждания в общността; 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/>
              <a:t>5</a:t>
            </a:r>
            <a:r>
              <a:rPr lang="bg-BG" sz="2400" dirty="0" smtClean="0"/>
              <a:t>. Персонал, ангажиран в социалните услуги за деца. 	</a:t>
            </a:r>
          </a:p>
          <a:p>
            <a:pPr algn="just">
              <a:spcAft>
                <a:spcPts val="1200"/>
              </a:spcAft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496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0" y="1268760"/>
            <a:ext cx="9144000" cy="648072"/>
          </a:xfrm>
        </p:spPr>
        <p:txBody>
          <a:bodyPr/>
          <a:lstStyle/>
          <a:p>
            <a:pPr algn="l"/>
            <a:r>
              <a:rPr lang="bg-BG" sz="2400" b="1" i="1" u="sng" dirty="0" smtClean="0">
                <a:solidFill>
                  <a:srgbClr val="000099"/>
                </a:solidFill>
              </a:rPr>
              <a:t>Основни </a:t>
            </a:r>
            <a:r>
              <a:rPr lang="bg-BG" sz="2400" b="1" i="1" u="sng" dirty="0">
                <a:solidFill>
                  <a:srgbClr val="000099"/>
                </a:solidFill>
              </a:rPr>
              <a:t>дейности по проекта: </a:t>
            </a:r>
            <a:r>
              <a:rPr lang="bg-BG" sz="2400" b="1" i="1" u="sng" dirty="0" smtClean="0">
                <a:solidFill>
                  <a:srgbClr val="000099"/>
                </a:solidFill>
              </a:rPr>
              <a:t/>
            </a:r>
            <a:br>
              <a:rPr lang="bg-BG" sz="2400" b="1" i="1" u="sng" dirty="0" smtClean="0">
                <a:solidFill>
                  <a:srgbClr val="000099"/>
                </a:solidFill>
              </a:rPr>
            </a:br>
            <a:endParaRPr lang="bg-BG" sz="2400" dirty="0">
              <a:solidFill>
                <a:srgbClr val="000099"/>
              </a:solidFill>
            </a:endParaRPr>
          </a:p>
        </p:txBody>
      </p:sp>
      <p:sp>
        <p:nvSpPr>
          <p:cNvPr id="5" name="Заглавие 1"/>
          <p:cNvSpPr txBox="1">
            <a:spLocks/>
          </p:cNvSpPr>
          <p:nvPr/>
        </p:nvSpPr>
        <p:spPr>
          <a:xfrm>
            <a:off x="251520" y="1844824"/>
            <a:ext cx="8814048" cy="48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bg-BG" sz="2400" i="1" dirty="0" smtClean="0"/>
              <a:t>Дейност 1: </a:t>
            </a:r>
            <a:r>
              <a:rPr lang="bg-BG" sz="2400" dirty="0" smtClean="0"/>
              <a:t>Организация и управление;</a:t>
            </a:r>
          </a:p>
          <a:p>
            <a:pPr algn="l">
              <a:lnSpc>
                <a:spcPct val="150000"/>
              </a:lnSpc>
            </a:pPr>
            <a:r>
              <a:rPr lang="bg-BG" sz="2400" i="1" dirty="0" smtClean="0"/>
              <a:t>Дейност 2:</a:t>
            </a:r>
            <a:r>
              <a:rPr lang="bg-BG" sz="2400" dirty="0" smtClean="0"/>
              <a:t> Информиране и публичност; </a:t>
            </a:r>
          </a:p>
          <a:p>
            <a:pPr algn="l">
              <a:lnSpc>
                <a:spcPct val="150000"/>
              </a:lnSpc>
            </a:pPr>
            <a:r>
              <a:rPr lang="bg-BG" sz="2400" i="1" dirty="0" smtClean="0"/>
              <a:t>Дейност 3: </a:t>
            </a:r>
            <a:r>
              <a:rPr lang="bg-BG" sz="2400" dirty="0" smtClean="0"/>
              <a:t>Подбор и назначаване на персонал и специалисти, предоставящи подкрепящи дейности; 	</a:t>
            </a:r>
          </a:p>
          <a:p>
            <a:pPr algn="l">
              <a:lnSpc>
                <a:spcPct val="150000"/>
              </a:lnSpc>
            </a:pPr>
            <a:r>
              <a:rPr lang="bg-BG" sz="2400" i="1" dirty="0" smtClean="0"/>
              <a:t>Дейност 4: </a:t>
            </a:r>
            <a:r>
              <a:rPr lang="bg-BG" sz="2400" dirty="0" smtClean="0"/>
              <a:t>Подготовка за преместване и настаняване на децата и младежите с увреждания в двата ЦНСТ; </a:t>
            </a:r>
          </a:p>
          <a:p>
            <a:pPr algn="l">
              <a:lnSpc>
                <a:spcPct val="150000"/>
              </a:lnSpc>
            </a:pPr>
            <a:r>
              <a:rPr lang="bg-BG" sz="2400" i="1" dirty="0" smtClean="0"/>
              <a:t>Дейност 5: </a:t>
            </a:r>
            <a:r>
              <a:rPr lang="bg-BG" sz="2400" dirty="0" smtClean="0"/>
              <a:t>Предоставяне на социалната услуга в два „Центъра за настаняване от семеен тип“ за деца и младежи с увреждания.</a:t>
            </a:r>
            <a:r>
              <a:rPr lang="ru-RU" sz="2400" dirty="0"/>
              <a:t>	</a:t>
            </a: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1235894"/>
            <a:ext cx="8229600" cy="420933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 smtClean="0">
                <a:solidFill>
                  <a:srgbClr val="000099"/>
                </a:solidFill>
              </a:rPr>
              <a:t>Дейност</a:t>
            </a:r>
            <a:r>
              <a:rPr lang="ru-RU" sz="2400" b="1" i="1" u="sng" dirty="0" smtClean="0">
                <a:solidFill>
                  <a:srgbClr val="000099"/>
                </a:solidFill>
              </a:rPr>
              <a:t> 1: Организация и управление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400" b="1" dirty="0" err="1" smtClean="0"/>
              <a:t>Екип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реализиране</a:t>
            </a:r>
            <a:r>
              <a:rPr lang="ru-RU" sz="2400" b="1" dirty="0" smtClean="0"/>
              <a:t> на проекта: </a:t>
            </a:r>
          </a:p>
          <a:p>
            <a:r>
              <a:rPr lang="ru-RU" sz="2400" dirty="0" err="1" smtClean="0"/>
              <a:t>Бисерка</a:t>
            </a:r>
            <a:r>
              <a:rPr lang="ru-RU" sz="2400" dirty="0" smtClean="0"/>
              <a:t> </a:t>
            </a:r>
            <a:r>
              <a:rPr lang="ru-RU" sz="2400" dirty="0" err="1" smtClean="0"/>
              <a:t>Бурдиняшка</a:t>
            </a:r>
            <a:r>
              <a:rPr lang="ru-RU" sz="2400" dirty="0" smtClean="0"/>
              <a:t> - </a:t>
            </a:r>
            <a:r>
              <a:rPr lang="ru-RU" sz="2400" dirty="0" err="1" smtClean="0"/>
              <a:t>ръководител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Петър</a:t>
            </a:r>
            <a:r>
              <a:rPr lang="ru-RU" sz="2400" dirty="0" smtClean="0"/>
              <a:t> Петров- координатор;</a:t>
            </a:r>
          </a:p>
          <a:p>
            <a:r>
              <a:rPr lang="ru-RU" sz="2400" dirty="0" err="1" smtClean="0"/>
              <a:t>Татяна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Пеняшка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счетоводител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Сашка </a:t>
            </a:r>
            <a:r>
              <a:rPr lang="ru-RU" sz="2400" dirty="0" err="1" smtClean="0"/>
              <a:t>Първанова</a:t>
            </a:r>
            <a:r>
              <a:rPr lang="ru-RU" sz="2400" dirty="0" smtClean="0"/>
              <a:t> – технически </a:t>
            </a:r>
            <a:r>
              <a:rPr lang="ru-RU" sz="2400" dirty="0" err="1" smtClean="0"/>
              <a:t>сътрудник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Антон Петров – </a:t>
            </a:r>
            <a:r>
              <a:rPr lang="ru-RU" sz="2400" dirty="0" err="1" smtClean="0"/>
              <a:t>експерт</a:t>
            </a:r>
            <a:r>
              <a:rPr lang="ru-RU" sz="2400" dirty="0" smtClean="0"/>
              <a:t> „</a:t>
            </a:r>
            <a:r>
              <a:rPr lang="ru-RU" sz="2400" dirty="0" err="1" smtClean="0"/>
              <a:t>Човешки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“</a:t>
            </a:r>
          </a:p>
          <a:p>
            <a:pPr marL="0" indent="0">
              <a:buNone/>
            </a:pPr>
            <a:endParaRPr lang="bg-BG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57200" y="1235894"/>
            <a:ext cx="8229600" cy="420933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>
                <a:solidFill>
                  <a:srgbClr val="000099"/>
                </a:solidFill>
              </a:rPr>
              <a:t>Дейност</a:t>
            </a:r>
            <a:r>
              <a:rPr lang="ru-RU" sz="2400" b="1" i="1" u="sng" dirty="0">
                <a:solidFill>
                  <a:srgbClr val="000099"/>
                </a:solidFill>
              </a:rPr>
              <a:t> 2. </a:t>
            </a:r>
            <a:r>
              <a:rPr lang="ru-RU" sz="2400" b="1" i="1" u="sng" dirty="0" err="1">
                <a:solidFill>
                  <a:srgbClr val="000099"/>
                </a:solidFill>
              </a:rPr>
              <a:t>Информиране</a:t>
            </a:r>
            <a:r>
              <a:rPr lang="ru-RU" sz="2400" b="1" i="1" u="sng" dirty="0">
                <a:solidFill>
                  <a:srgbClr val="000099"/>
                </a:solidFill>
              </a:rPr>
              <a:t> и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публичност</a:t>
            </a:r>
            <a:endParaRPr lang="ru-RU" sz="2400" b="1" i="1" u="sng" dirty="0" smtClean="0">
              <a:solidFill>
                <a:srgbClr val="000099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395536" y="184482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2 </a:t>
            </a:r>
            <a:r>
              <a:rPr lang="ru-RU" sz="2000" dirty="0" err="1"/>
              <a:t>публични</a:t>
            </a:r>
            <a:r>
              <a:rPr lang="ru-RU" sz="2000" dirty="0"/>
              <a:t> </a:t>
            </a:r>
            <a:r>
              <a:rPr lang="ru-RU" sz="2000" dirty="0" err="1"/>
              <a:t>събития</a:t>
            </a:r>
            <a:r>
              <a:rPr lang="ru-RU" sz="2000" dirty="0"/>
              <a:t> (</a:t>
            </a:r>
            <a:r>
              <a:rPr lang="ru-RU" sz="2000" dirty="0" err="1"/>
              <a:t>начална</a:t>
            </a:r>
            <a:r>
              <a:rPr lang="ru-RU" sz="2000" dirty="0"/>
              <a:t> и </a:t>
            </a:r>
            <a:r>
              <a:rPr lang="ru-RU" sz="2000" dirty="0" err="1"/>
              <a:t>заключителна</a:t>
            </a:r>
            <a:r>
              <a:rPr lang="ru-RU" sz="2000" dirty="0"/>
              <a:t> </a:t>
            </a:r>
            <a:r>
              <a:rPr lang="ru-RU" sz="2000" dirty="0" err="1"/>
              <a:t>пресконференции</a:t>
            </a:r>
            <a:r>
              <a:rPr lang="ru-RU" sz="2000" dirty="0"/>
              <a:t>);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1 </a:t>
            </a:r>
            <a:r>
              <a:rPr lang="ru-RU" sz="2000" dirty="0" err="1"/>
              <a:t>официална</a:t>
            </a:r>
            <a:r>
              <a:rPr lang="ru-RU" sz="2000" dirty="0"/>
              <a:t> церемония за </a:t>
            </a:r>
            <a:r>
              <a:rPr lang="ru-RU" sz="2000" dirty="0" err="1"/>
              <a:t>откриване</a:t>
            </a:r>
            <a:r>
              <a:rPr lang="ru-RU" sz="2000" dirty="0"/>
              <a:t> на </a:t>
            </a:r>
            <a:r>
              <a:rPr lang="ru-RU" sz="2000" dirty="0" err="1"/>
              <a:t>услугите</a:t>
            </a:r>
            <a:r>
              <a:rPr lang="ru-RU" sz="2000" dirty="0"/>
              <a:t>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4 </a:t>
            </a:r>
            <a:r>
              <a:rPr lang="ru-RU" sz="2000" dirty="0"/>
              <a:t>публикации в </a:t>
            </a:r>
            <a:r>
              <a:rPr lang="ru-RU" sz="2000" dirty="0" err="1"/>
              <a:t>местни</a:t>
            </a:r>
            <a:r>
              <a:rPr lang="ru-RU" sz="2000" dirty="0"/>
              <a:t> и </a:t>
            </a:r>
            <a:r>
              <a:rPr lang="ru-RU" sz="2000" dirty="0" err="1"/>
              <a:t>регионални</a:t>
            </a:r>
            <a:r>
              <a:rPr lang="ru-RU" sz="2000" dirty="0"/>
              <a:t> печатни </a:t>
            </a:r>
            <a:r>
              <a:rPr lang="ru-RU" sz="2000" dirty="0" err="1"/>
              <a:t>медии</a:t>
            </a:r>
            <a:r>
              <a:rPr lang="ru-RU" sz="2000" dirty="0"/>
              <a:t> 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1 </a:t>
            </a:r>
            <a:r>
              <a:rPr lang="ru-RU" sz="2000" dirty="0"/>
              <a:t>видео репортаж с </a:t>
            </a:r>
            <a:r>
              <a:rPr lang="ru-RU" sz="2000" dirty="0" err="1"/>
              <a:t>най-малко</a:t>
            </a:r>
            <a:r>
              <a:rPr lang="ru-RU" sz="2000" dirty="0"/>
              <a:t> 5 </a:t>
            </a:r>
            <a:r>
              <a:rPr lang="ru-RU" sz="2000" dirty="0" err="1"/>
              <a:t>излъчвания</a:t>
            </a:r>
            <a:r>
              <a:rPr lang="ru-RU" sz="2000" dirty="0"/>
              <a:t> по </a:t>
            </a:r>
            <a:r>
              <a:rPr lang="ru-RU" sz="2000" dirty="0" err="1"/>
              <a:t>регионална</a:t>
            </a:r>
            <a:r>
              <a:rPr lang="ru-RU" sz="2000" dirty="0"/>
              <a:t> </a:t>
            </a:r>
            <a:r>
              <a:rPr lang="ru-RU" sz="2000" dirty="0" err="1"/>
              <a:t>телевизия</a:t>
            </a:r>
            <a:r>
              <a:rPr lang="ru-RU" sz="2000" dirty="0"/>
              <a:t>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1 </a:t>
            </a:r>
            <a:r>
              <a:rPr lang="ru-RU" sz="2000" dirty="0" err="1"/>
              <a:t>банер</a:t>
            </a:r>
            <a:r>
              <a:rPr lang="ru-RU" sz="2000" dirty="0"/>
              <a:t>, </a:t>
            </a:r>
            <a:r>
              <a:rPr lang="ru-RU" sz="2000" dirty="0" err="1"/>
              <a:t>който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бъде</a:t>
            </a:r>
            <a:r>
              <a:rPr lang="ru-RU" sz="2000" dirty="0"/>
              <a:t> </a:t>
            </a:r>
            <a:r>
              <a:rPr lang="ru-RU" sz="2000" dirty="0" err="1"/>
              <a:t>поставян</a:t>
            </a:r>
            <a:r>
              <a:rPr lang="ru-RU" sz="2000" dirty="0"/>
              <a:t> по </a:t>
            </a:r>
            <a:r>
              <a:rPr lang="ru-RU" sz="2000" dirty="0" err="1"/>
              <a:t>време</a:t>
            </a:r>
            <a:r>
              <a:rPr lang="ru-RU" sz="2000" dirty="0"/>
              <a:t> на </a:t>
            </a:r>
            <a:r>
              <a:rPr lang="ru-RU" sz="2000" dirty="0" err="1"/>
              <a:t>събитията</a:t>
            </a:r>
            <a:r>
              <a:rPr lang="ru-RU" sz="20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 3 </a:t>
            </a:r>
            <a:r>
              <a:rPr lang="ru-RU" sz="2000" dirty="0" err="1"/>
              <a:t>информационни</a:t>
            </a:r>
            <a:r>
              <a:rPr lang="ru-RU" sz="2000" dirty="0"/>
              <a:t> табели (по </a:t>
            </a:r>
            <a:r>
              <a:rPr lang="ru-RU" sz="2000" dirty="0" err="1"/>
              <a:t>една</a:t>
            </a:r>
            <a:r>
              <a:rPr lang="ru-RU" sz="2000" dirty="0"/>
              <a:t> за всяка </a:t>
            </a:r>
            <a:r>
              <a:rPr lang="ru-RU" sz="2000" dirty="0" err="1"/>
              <a:t>социална</a:t>
            </a:r>
            <a:r>
              <a:rPr lang="ru-RU" sz="2000" dirty="0"/>
              <a:t> услуга и 1, </a:t>
            </a:r>
            <a:r>
              <a:rPr lang="ru-RU" sz="2000" dirty="0" err="1"/>
              <a:t>която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бъде</a:t>
            </a:r>
            <a:r>
              <a:rPr lang="ru-RU" sz="2000" dirty="0"/>
              <a:t> </a:t>
            </a:r>
            <a:r>
              <a:rPr lang="ru-RU" sz="2000" dirty="0" err="1"/>
              <a:t>поставена</a:t>
            </a:r>
            <a:r>
              <a:rPr lang="ru-RU" sz="2000" dirty="0"/>
              <a:t> в </a:t>
            </a:r>
            <a:r>
              <a:rPr lang="ru-RU" sz="2000" dirty="0" err="1"/>
              <a:t>сградата</a:t>
            </a:r>
            <a:r>
              <a:rPr lang="ru-RU" sz="2000" dirty="0"/>
              <a:t> на община </a:t>
            </a:r>
            <a:r>
              <a:rPr lang="ru-RU" sz="2000" dirty="0" err="1"/>
              <a:t>Бяла</a:t>
            </a:r>
            <a:r>
              <a:rPr lang="ru-RU" sz="2000" dirty="0"/>
              <a:t> </a:t>
            </a:r>
            <a:r>
              <a:rPr lang="ru-RU" sz="2000" dirty="0" err="1"/>
              <a:t>Слатина</a:t>
            </a:r>
            <a:r>
              <a:rPr lang="ru-RU" sz="2000" dirty="0"/>
              <a:t>, </a:t>
            </a:r>
            <a:r>
              <a:rPr lang="ru-RU" sz="2000" dirty="0" err="1"/>
              <a:t>където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се </a:t>
            </a:r>
            <a:r>
              <a:rPr lang="ru-RU" sz="2000" dirty="0" err="1"/>
              <a:t>администрира</a:t>
            </a:r>
            <a:r>
              <a:rPr lang="ru-RU" sz="2000" dirty="0"/>
              <a:t> проекта);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1 </a:t>
            </a:r>
            <a:r>
              <a:rPr lang="ru-RU" sz="2000" dirty="0" err="1"/>
              <a:t>обява</a:t>
            </a:r>
            <a:r>
              <a:rPr lang="ru-RU" sz="2000" dirty="0"/>
              <a:t> за </a:t>
            </a:r>
            <a:r>
              <a:rPr lang="ru-RU" sz="2000" dirty="0" err="1"/>
              <a:t>наемане</a:t>
            </a:r>
            <a:r>
              <a:rPr lang="ru-RU" sz="2000" dirty="0"/>
              <a:t> на персонал, печатни </a:t>
            </a:r>
            <a:r>
              <a:rPr lang="ru-RU" sz="2000" dirty="0" err="1"/>
              <a:t>информационни</a:t>
            </a:r>
            <a:r>
              <a:rPr lang="ru-RU" sz="2000" dirty="0"/>
              <a:t> и </a:t>
            </a:r>
            <a:r>
              <a:rPr lang="ru-RU" sz="2000" dirty="0" err="1"/>
              <a:t>рекламни</a:t>
            </a:r>
            <a:r>
              <a:rPr lang="ru-RU" sz="2000" dirty="0"/>
              <a:t> </a:t>
            </a:r>
            <a:r>
              <a:rPr lang="ru-RU" sz="2000" dirty="0" err="1" smtClean="0"/>
              <a:t>материали</a:t>
            </a:r>
            <a:r>
              <a:rPr lang="en-US" sz="2000" dirty="0" smtClean="0"/>
              <a:t>(</a:t>
            </a:r>
            <a:r>
              <a:rPr lang="bg-BG" sz="2000" dirty="0" err="1" smtClean="0"/>
              <a:t>дипляни</a:t>
            </a:r>
            <a:r>
              <a:rPr lang="bg-BG" sz="2000" dirty="0" smtClean="0"/>
              <a:t>,рекламни папки, химикалки, тениски, шапки, чанта за документи  и чадъри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0609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395536" y="1235894"/>
            <a:ext cx="8291264" cy="5073426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>
                <a:solidFill>
                  <a:srgbClr val="000099"/>
                </a:solidFill>
              </a:rPr>
              <a:t>3. Подбор и </a:t>
            </a:r>
            <a:r>
              <a:rPr lang="ru-RU" sz="2400" b="1" i="1" u="sng" dirty="0" err="1">
                <a:solidFill>
                  <a:srgbClr val="000099"/>
                </a:solidFill>
              </a:rPr>
              <a:t>назначаване</a:t>
            </a:r>
            <a:r>
              <a:rPr lang="ru-RU" sz="2400" b="1" i="1" u="sng" dirty="0">
                <a:solidFill>
                  <a:srgbClr val="000099"/>
                </a:solidFill>
              </a:rPr>
              <a:t> на персонал и </a:t>
            </a:r>
            <a:r>
              <a:rPr lang="ru-RU" sz="2400" b="1" i="1" u="sng" dirty="0" err="1">
                <a:solidFill>
                  <a:srgbClr val="000099"/>
                </a:solidFill>
              </a:rPr>
              <a:t>специалисти</a:t>
            </a:r>
            <a:r>
              <a:rPr lang="ru-RU" sz="2400" b="1" i="1" u="sng" dirty="0">
                <a:solidFill>
                  <a:srgbClr val="000099"/>
                </a:solidFill>
              </a:rPr>
              <a:t>, </a:t>
            </a:r>
            <a:r>
              <a:rPr lang="ru-RU" sz="2400" b="1" i="1" u="sng" dirty="0" err="1">
                <a:solidFill>
                  <a:srgbClr val="000099"/>
                </a:solidFill>
              </a:rPr>
              <a:t>предоставящи</a:t>
            </a:r>
            <a:r>
              <a:rPr lang="ru-RU" sz="2400" b="1" i="1" u="sng" dirty="0">
                <a:solidFill>
                  <a:srgbClr val="000099"/>
                </a:solidFill>
              </a:rPr>
              <a:t> </a:t>
            </a:r>
            <a:r>
              <a:rPr lang="ru-RU" sz="2400" b="1" i="1" u="sng" dirty="0" err="1">
                <a:solidFill>
                  <a:srgbClr val="000099"/>
                </a:solidFill>
              </a:rPr>
              <a:t>подкрепящи</a:t>
            </a:r>
            <a:r>
              <a:rPr lang="ru-RU" sz="2400" b="1" i="1" u="sng" dirty="0">
                <a:solidFill>
                  <a:srgbClr val="000099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дейности</a:t>
            </a:r>
            <a:endParaRPr lang="ru-RU" sz="2400" b="1" i="1" u="sng" dirty="0" smtClean="0">
              <a:solidFill>
                <a:srgbClr val="000099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Утвърдена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Процедура за подбор 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Обявен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подбор за персонал 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за на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специалисти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подкрепящи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дейности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цeнтър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настаняване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от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семеен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тип /ЦНСТ/ 2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броя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деца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младежи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увреждания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гр.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Бяла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Слатина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Заседание на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комисията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допускане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конкурс и е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оповестен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списък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допуснати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недопуснати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кандидати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събеседване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Изготвен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рафик 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провеждане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събеседване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Проведено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събеседване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</a:t>
            </a:r>
            <a:r>
              <a:rPr lang="ru-RU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интервю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с </a:t>
            </a:r>
            <a:r>
              <a:rPr lang="ru-RU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допуснатите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кандидати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Изготвено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крайно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класиране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оповестени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резултатите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от 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проведения подбор по </a:t>
            </a:r>
            <a:r>
              <a:rPr lang="ru-RU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длъжности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Сключени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трудови</a:t>
            </a:r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договори с 34 лица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b="1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539552" y="1268760"/>
            <a:ext cx="8229600" cy="485740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>
                <a:solidFill>
                  <a:srgbClr val="000099"/>
                </a:solidFill>
              </a:rPr>
              <a:t>3. Подбор и </a:t>
            </a:r>
            <a:r>
              <a:rPr lang="ru-RU" sz="2400" b="1" i="1" u="sng" dirty="0" err="1">
                <a:solidFill>
                  <a:srgbClr val="000099"/>
                </a:solidFill>
              </a:rPr>
              <a:t>назначаване</a:t>
            </a:r>
            <a:r>
              <a:rPr lang="ru-RU" sz="2400" b="1" i="1" u="sng" dirty="0">
                <a:solidFill>
                  <a:srgbClr val="000099"/>
                </a:solidFill>
              </a:rPr>
              <a:t> на персонал и </a:t>
            </a:r>
            <a:r>
              <a:rPr lang="ru-RU" sz="2400" b="1" i="1" u="sng" dirty="0" err="1">
                <a:solidFill>
                  <a:srgbClr val="000099"/>
                </a:solidFill>
              </a:rPr>
              <a:t>специалисти</a:t>
            </a:r>
            <a:r>
              <a:rPr lang="ru-RU" sz="2400" b="1" i="1" u="sng" dirty="0">
                <a:solidFill>
                  <a:srgbClr val="000099"/>
                </a:solidFill>
              </a:rPr>
              <a:t>, </a:t>
            </a:r>
            <a:r>
              <a:rPr lang="ru-RU" sz="2400" b="1" i="1" u="sng" dirty="0" err="1">
                <a:solidFill>
                  <a:srgbClr val="000099"/>
                </a:solidFill>
              </a:rPr>
              <a:t>предоставящи</a:t>
            </a:r>
            <a:r>
              <a:rPr lang="ru-RU" sz="2400" b="1" i="1" u="sng" dirty="0">
                <a:solidFill>
                  <a:srgbClr val="000099"/>
                </a:solidFill>
              </a:rPr>
              <a:t> </a:t>
            </a:r>
            <a:r>
              <a:rPr lang="ru-RU" sz="2400" b="1" i="1" u="sng" dirty="0" err="1">
                <a:solidFill>
                  <a:srgbClr val="000099"/>
                </a:solidFill>
              </a:rPr>
              <a:t>подкрепящи</a:t>
            </a:r>
            <a:r>
              <a:rPr lang="ru-RU" sz="2400" b="1" i="1" u="sng" dirty="0">
                <a:solidFill>
                  <a:srgbClr val="000099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99"/>
                </a:solidFill>
              </a:rPr>
              <a:t>дейности</a:t>
            </a:r>
            <a:endParaRPr lang="ru-RU" sz="2400" b="1" i="1" u="sng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b="1" dirty="0"/>
              <a:t>Персонал, </a:t>
            </a:r>
            <a:r>
              <a:rPr lang="ru-RU" sz="2000" b="1" dirty="0" err="1"/>
              <a:t>пряко</a:t>
            </a:r>
            <a:r>
              <a:rPr lang="ru-RU" sz="2000" b="1" dirty="0"/>
              <a:t> </a:t>
            </a:r>
            <a:r>
              <a:rPr lang="ru-RU" sz="2000" b="1" dirty="0" err="1"/>
              <a:t>ангажиран</a:t>
            </a:r>
            <a:r>
              <a:rPr lang="ru-RU" sz="2000" b="1" dirty="0"/>
              <a:t> с </a:t>
            </a:r>
            <a:r>
              <a:rPr lang="ru-RU" sz="2000" b="1" dirty="0" err="1"/>
              <a:t>изпълнението</a:t>
            </a:r>
            <a:r>
              <a:rPr lang="ru-RU" sz="2000" b="1" dirty="0"/>
              <a:t> на </a:t>
            </a:r>
            <a:r>
              <a:rPr lang="ru-RU" sz="2000" b="1" dirty="0" err="1"/>
              <a:t>дейностите</a:t>
            </a:r>
            <a:r>
              <a:rPr lang="ru-RU" sz="2000" b="1" dirty="0"/>
              <a:t> по </a:t>
            </a:r>
            <a:r>
              <a:rPr lang="ru-RU" sz="2000" b="1" dirty="0" err="1"/>
              <a:t>преместването</a:t>
            </a:r>
            <a:r>
              <a:rPr lang="ru-RU" sz="2000" b="1" dirty="0"/>
              <a:t> на </a:t>
            </a:r>
            <a:r>
              <a:rPr lang="ru-RU" sz="2000" b="1" dirty="0" err="1"/>
              <a:t>децата</a:t>
            </a:r>
            <a:r>
              <a:rPr lang="ru-RU" sz="2000" b="1" dirty="0"/>
              <a:t> и </a:t>
            </a:r>
            <a:r>
              <a:rPr lang="ru-RU" sz="2000" b="1" dirty="0" err="1"/>
              <a:t>младежите,преди</a:t>
            </a:r>
            <a:r>
              <a:rPr lang="ru-RU" sz="2000" b="1" dirty="0"/>
              <a:t> </a:t>
            </a:r>
            <a:r>
              <a:rPr lang="ru-RU" sz="2000" b="1" dirty="0" err="1"/>
              <a:t>реалното</a:t>
            </a:r>
            <a:r>
              <a:rPr lang="ru-RU" sz="2000" b="1" dirty="0"/>
              <a:t> </a:t>
            </a:r>
            <a:r>
              <a:rPr lang="ru-RU" sz="2000" b="1" dirty="0" err="1"/>
              <a:t>стартиране</a:t>
            </a:r>
            <a:r>
              <a:rPr lang="ru-RU" sz="2000" b="1" dirty="0"/>
              <a:t> на </a:t>
            </a:r>
            <a:r>
              <a:rPr lang="ru-RU" sz="2000" b="1" dirty="0" err="1"/>
              <a:t>социалната</a:t>
            </a:r>
            <a:r>
              <a:rPr lang="ru-RU" sz="2000" b="1" dirty="0"/>
              <a:t> услуга и по </a:t>
            </a:r>
            <a:r>
              <a:rPr lang="ru-RU" sz="2000" b="1" dirty="0" err="1"/>
              <a:t>време</a:t>
            </a:r>
            <a:r>
              <a:rPr lang="ru-RU" sz="2000" b="1" dirty="0"/>
              <a:t> на </a:t>
            </a:r>
            <a:r>
              <a:rPr lang="ru-RU" sz="2000" b="1" dirty="0" err="1"/>
              <a:t>предоставяне</a:t>
            </a:r>
            <a:r>
              <a:rPr lang="ru-RU" sz="2000" b="1" dirty="0"/>
              <a:t> на </a:t>
            </a:r>
            <a:r>
              <a:rPr lang="ru-RU" sz="2000" b="1" dirty="0" err="1"/>
              <a:t>услугата</a:t>
            </a:r>
            <a:endParaRPr lang="ru-RU" sz="2000" dirty="0"/>
          </a:p>
          <a:p>
            <a:r>
              <a:rPr lang="ru-RU" sz="2000" b="1" i="1" dirty="0" err="1" smtClean="0">
                <a:solidFill>
                  <a:srgbClr val="0033CC"/>
                </a:solidFill>
                <a:hlinkClick r:id="rId2"/>
              </a:rPr>
              <a:t>Ръководител</a:t>
            </a:r>
            <a:r>
              <a:rPr lang="ru-RU" sz="2000" b="1" i="1" dirty="0" smtClean="0">
                <a:solidFill>
                  <a:srgbClr val="0033CC"/>
                </a:solidFill>
              </a:rPr>
              <a:t>; </a:t>
            </a:r>
            <a:endParaRPr lang="ru-RU" sz="2000" b="1" i="1" dirty="0">
              <a:solidFill>
                <a:srgbClr val="0033CC"/>
              </a:solidFill>
            </a:endParaRPr>
          </a:p>
          <a:p>
            <a:r>
              <a:rPr lang="ru-RU" sz="2000" b="1" i="1" dirty="0">
                <a:solidFill>
                  <a:srgbClr val="0033CC"/>
                </a:solidFill>
                <a:hlinkClick r:id="rId3"/>
              </a:rPr>
              <a:t>Социален </a:t>
            </a:r>
            <a:r>
              <a:rPr lang="ru-RU" sz="2000" b="1" i="1" dirty="0" smtClean="0">
                <a:solidFill>
                  <a:srgbClr val="0033CC"/>
                </a:solidFill>
                <a:hlinkClick r:id="rId3"/>
              </a:rPr>
              <a:t>работник</a:t>
            </a:r>
            <a:r>
              <a:rPr lang="ru-RU" sz="2000" b="1" i="1" dirty="0" smtClean="0">
                <a:solidFill>
                  <a:srgbClr val="0033CC"/>
                </a:solidFill>
              </a:rPr>
              <a:t>; </a:t>
            </a:r>
            <a:endParaRPr lang="ru-RU" sz="2000" b="1" i="1" dirty="0">
              <a:solidFill>
                <a:srgbClr val="0033CC"/>
              </a:solidFill>
            </a:endParaRPr>
          </a:p>
          <a:p>
            <a:r>
              <a:rPr lang="ru-RU" sz="2000" b="1" i="1" dirty="0" err="1">
                <a:solidFill>
                  <a:srgbClr val="0033CC"/>
                </a:solidFill>
                <a:hlinkClick r:id="rId4"/>
              </a:rPr>
              <a:t>Медицинска</a:t>
            </a:r>
            <a:r>
              <a:rPr lang="ru-RU" sz="2000" b="1" i="1" dirty="0">
                <a:solidFill>
                  <a:srgbClr val="0033CC"/>
                </a:solidFill>
                <a:hlinkClick r:id="rId4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hlinkClick r:id="rId4"/>
              </a:rPr>
              <a:t>сестра</a:t>
            </a:r>
            <a:r>
              <a:rPr lang="ru-RU" sz="2000" b="1" i="1" dirty="0" smtClean="0">
                <a:solidFill>
                  <a:srgbClr val="0033CC"/>
                </a:solidFill>
              </a:rPr>
              <a:t>;</a:t>
            </a:r>
            <a:endParaRPr lang="ru-RU" sz="2000" b="1" i="1" dirty="0">
              <a:solidFill>
                <a:srgbClr val="0033CC"/>
              </a:solidFill>
            </a:endParaRPr>
          </a:p>
          <a:p>
            <a:r>
              <a:rPr lang="ru-RU" sz="2000" b="1" i="1" dirty="0" err="1" smtClean="0">
                <a:solidFill>
                  <a:srgbClr val="0033CC"/>
                </a:solidFill>
                <a:hlinkClick r:id="rId5"/>
              </a:rPr>
              <a:t>Детегледач</a:t>
            </a:r>
            <a:r>
              <a:rPr lang="ru-RU" sz="2000" b="1" i="1" dirty="0" smtClean="0">
                <a:solidFill>
                  <a:srgbClr val="0033CC"/>
                </a:solidFill>
              </a:rPr>
              <a:t>; </a:t>
            </a:r>
          </a:p>
          <a:p>
            <a:r>
              <a:rPr lang="ru-RU" sz="2000" b="1" i="1" dirty="0" err="1" smtClean="0">
                <a:solidFill>
                  <a:srgbClr val="0033CC"/>
                </a:solidFill>
                <a:hlinkClick r:id="rId6"/>
              </a:rPr>
              <a:t>Домакин</a:t>
            </a:r>
            <a:r>
              <a:rPr lang="ru-RU" sz="2000" b="1" i="1" dirty="0" smtClean="0">
                <a:solidFill>
                  <a:srgbClr val="0033CC"/>
                </a:solidFill>
              </a:rPr>
              <a:t>;</a:t>
            </a:r>
          </a:p>
          <a:p>
            <a:r>
              <a:rPr lang="ru-RU" sz="2000" b="1" i="1" dirty="0" err="1" smtClean="0">
                <a:solidFill>
                  <a:srgbClr val="0033CC"/>
                </a:solidFill>
                <a:hlinkClick r:id="rId7"/>
              </a:rPr>
              <a:t>Счетоводител</a:t>
            </a:r>
            <a:r>
              <a:rPr lang="ru-RU" sz="2000" b="1" i="1" dirty="0" smtClean="0">
                <a:solidFill>
                  <a:srgbClr val="0033CC"/>
                </a:solidFill>
              </a:rPr>
              <a:t>; </a:t>
            </a:r>
            <a:endParaRPr lang="ru-RU" sz="2000" b="1" i="1" dirty="0">
              <a:solidFill>
                <a:srgbClr val="0033CC"/>
              </a:solidFill>
            </a:endParaRPr>
          </a:p>
          <a:p>
            <a:r>
              <a:rPr lang="ru-RU" sz="2000" b="1" i="1" dirty="0" err="1">
                <a:solidFill>
                  <a:srgbClr val="0033CC"/>
                </a:solidFill>
                <a:hlinkClick r:id="rId8"/>
              </a:rPr>
              <a:t>Поддъжка</a:t>
            </a:r>
            <a:r>
              <a:rPr lang="ru-RU" sz="2000" b="1" i="1" dirty="0">
                <a:solidFill>
                  <a:srgbClr val="0033CC"/>
                </a:solidFill>
                <a:hlinkClick r:id="rId8"/>
              </a:rPr>
              <a:t> </a:t>
            </a:r>
            <a:r>
              <a:rPr lang="ru-RU" sz="2000" b="1" i="1" dirty="0" err="1">
                <a:solidFill>
                  <a:srgbClr val="0033CC"/>
                </a:solidFill>
                <a:hlinkClick r:id="rId8"/>
              </a:rPr>
              <a:t>сграден</a:t>
            </a:r>
            <a:r>
              <a:rPr lang="ru-RU" sz="2000" b="1" i="1" dirty="0">
                <a:solidFill>
                  <a:srgbClr val="0033CC"/>
                </a:solidFill>
                <a:hlinkClick r:id="rId8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hlinkClick r:id="rId8"/>
              </a:rPr>
              <a:t>фонд/</a:t>
            </a:r>
            <a:r>
              <a:rPr lang="ru-RU" sz="2000" b="1" i="1" dirty="0" err="1" smtClean="0">
                <a:solidFill>
                  <a:srgbClr val="0033CC"/>
                </a:solidFill>
                <a:hlinkClick r:id="rId8"/>
              </a:rPr>
              <a:t>огняр</a:t>
            </a:r>
            <a:r>
              <a:rPr lang="ru-RU" sz="2000" b="1" i="1" dirty="0" smtClean="0">
                <a:solidFill>
                  <a:srgbClr val="000066"/>
                </a:solidFill>
                <a:hlinkClick r:id="rId8"/>
              </a:rPr>
              <a:t>.</a:t>
            </a:r>
            <a:r>
              <a:rPr lang="ru-RU" sz="2000" b="1" i="1" dirty="0">
                <a:solidFill>
                  <a:srgbClr val="C00000"/>
                </a:solidFill>
                <a:hlinkClick r:id="rId8"/>
              </a:rPr>
              <a:t/>
            </a:r>
            <a:br>
              <a:rPr lang="ru-RU" sz="2000" b="1" i="1" dirty="0">
                <a:solidFill>
                  <a:srgbClr val="C00000"/>
                </a:solidFill>
                <a:hlinkClick r:id="rId8"/>
              </a:rPr>
            </a:br>
            <a:r>
              <a:rPr lang="ru-RU" sz="2000" b="1" i="1" dirty="0">
                <a:solidFill>
                  <a:srgbClr val="000099"/>
                </a:solidFill>
                <a:hlinkClick r:id="rId8"/>
              </a:rPr>
              <a:t/>
            </a:r>
            <a:br>
              <a:rPr lang="ru-RU" sz="2000" b="1" i="1" dirty="0">
                <a:solidFill>
                  <a:srgbClr val="000099"/>
                </a:solidFill>
                <a:hlinkClick r:id="rId8"/>
              </a:rPr>
            </a:br>
            <a:endParaRPr lang="ru-RU" sz="20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10741</TotalTime>
  <Words>1488</Words>
  <Application>Microsoft Office PowerPoint</Application>
  <PresentationFormat>Презентация на цял екран (4:3)</PresentationFormat>
  <Paragraphs>135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1" baseType="lpstr">
      <vt:lpstr>Office Theme</vt:lpstr>
      <vt:lpstr> ВСТЪПИТЕЛНА  ПРЕСКОНФЕРЕНЦИЯ  Проект „Като в свой дом”  BG051PO001-5.2.12-0060-C0001, по процедура за директно предоставяне на безвъзмездна финансова помощ  „Да не изоставяме нито едно дете”,  Компонент 2 „Разкриване на социални услуги в общността” по Оперативна програма „Развитие на човешките ресурси” 2007 – 2013 г. </vt:lpstr>
      <vt:lpstr>Презентация на PowerPoint</vt:lpstr>
      <vt:lpstr>Презентация на PowerPoint</vt:lpstr>
      <vt:lpstr>Описание на целевите групи:  </vt:lpstr>
      <vt:lpstr>Основни дейности по проекта: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„Изграждане и внедряване на информационна система на БАБХ за обслужване и автоматизиране на процесите по обработка на вноса на животински продукти и продукти от неживотински произход”</dc:title>
  <dc:creator>Denitsa Hristova</dc:creator>
  <cp:lastModifiedBy>Biserka Zaharieva Bordinyashka</cp:lastModifiedBy>
  <cp:revision>157</cp:revision>
  <cp:lastPrinted>2014-09-29T14:36:56Z</cp:lastPrinted>
  <dcterms:created xsi:type="dcterms:W3CDTF">2014-07-01T12:35:13Z</dcterms:created>
  <dcterms:modified xsi:type="dcterms:W3CDTF">2014-11-28T06:31:47Z</dcterms:modified>
</cp:coreProperties>
</file>